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Roboto"/>
      <p:regular r:id="rId37"/>
      <p:bold r:id="rId38"/>
      <p:italic r:id="rId39"/>
      <p:boldItalic r:id="rId40"/>
    </p:embeddedFont>
    <p:embeddedFont>
      <p:font typeface="Montserrat"/>
      <p:regular r:id="rId41"/>
      <p:bold r:id="rId42"/>
      <p:italic r:id="rId43"/>
      <p:boldItalic r:id="rId44"/>
    </p:embeddedFont>
    <p:embeddedFont>
      <p:font typeface="Montserrat Light"/>
      <p:regular r:id="rId45"/>
      <p:bold r:id="rId46"/>
      <p:italic r:id="rId47"/>
      <p:boldItalic r:id="rId48"/>
    </p:embeddedFont>
    <p:embeddedFont>
      <p:font typeface="Roboto Mono"/>
      <p:regular r:id="rId49"/>
      <p:bold r:id="rId50"/>
      <p:italic r:id="rId51"/>
      <p:boldItalic r:id="rId52"/>
    </p:embeddedFont>
    <p:embeddedFont>
      <p:font typeface="Open Sans Light"/>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3" name="Hari Raghav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F44AFA-0415-4C9F-B9A9-4F4B3606682F}">
  <a:tblStyle styleId="{E8F44AFA-0415-4C9F-B9A9-4F4B360668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MontserratLight-bold.fntdata"/><Relationship Id="rId45" Type="http://schemas.openxmlformats.org/officeDocument/2006/relationships/font" Target="fonts/Montserrat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Light-boldItalic.fntdata"/><Relationship Id="rId47" Type="http://schemas.openxmlformats.org/officeDocument/2006/relationships/font" Target="fonts/MontserratLight-italic.fntdata"/><Relationship Id="rId49" Type="http://schemas.openxmlformats.org/officeDocument/2006/relationships/font" Target="fonts/RobotoMono-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regular.fntdata"/><Relationship Id="rId36" Type="http://schemas.openxmlformats.org/officeDocument/2006/relationships/slide" Target="slides/slide29.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ono-italic.fntdata"/><Relationship Id="rId50" Type="http://schemas.openxmlformats.org/officeDocument/2006/relationships/font" Target="fonts/RobotoMono-bold.fntdata"/><Relationship Id="rId53" Type="http://schemas.openxmlformats.org/officeDocument/2006/relationships/font" Target="fonts/OpenSansLight-regular.fntdata"/><Relationship Id="rId52" Type="http://schemas.openxmlformats.org/officeDocument/2006/relationships/font" Target="fonts/RobotoMono-boldItalic.fntdata"/><Relationship Id="rId11" Type="http://schemas.openxmlformats.org/officeDocument/2006/relationships/slide" Target="slides/slide4.xml"/><Relationship Id="rId55" Type="http://schemas.openxmlformats.org/officeDocument/2006/relationships/font" Target="fonts/OpenSansLight-italic.fntdata"/><Relationship Id="rId10" Type="http://schemas.openxmlformats.org/officeDocument/2006/relationships/slide" Target="slides/slide3.xml"/><Relationship Id="rId54" Type="http://schemas.openxmlformats.org/officeDocument/2006/relationships/font" Target="fonts/OpenSansLight-bold.fntdata"/><Relationship Id="rId13" Type="http://schemas.openxmlformats.org/officeDocument/2006/relationships/slide" Target="slides/slide6.xml"/><Relationship Id="rId57" Type="http://schemas.openxmlformats.org/officeDocument/2006/relationships/font" Target="fonts/OpenSans-regular.fntdata"/><Relationship Id="rId12" Type="http://schemas.openxmlformats.org/officeDocument/2006/relationships/slide" Target="slides/slide5.xml"/><Relationship Id="rId56" Type="http://schemas.openxmlformats.org/officeDocument/2006/relationships/font" Target="fonts/OpenSansLight-boldItalic.fntdata"/><Relationship Id="rId15" Type="http://schemas.openxmlformats.org/officeDocument/2006/relationships/slide" Target="slides/slide8.xml"/><Relationship Id="rId59" Type="http://schemas.openxmlformats.org/officeDocument/2006/relationships/font" Target="fonts/OpenSans-italic.fntdata"/><Relationship Id="rId14" Type="http://schemas.openxmlformats.org/officeDocument/2006/relationships/slide" Target="slides/slide7.xml"/><Relationship Id="rId58" Type="http://schemas.openxmlformats.org/officeDocument/2006/relationships/font" Target="fonts/Open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8T17:04:11.713">
    <p:pos x="196" y="570"/>
    <p:text>As you fill in this template, you can *choose your own section titles* based on the slides contained in that section - the provided section titles are just suggestions.</p:text>
  </p:cm>
  <p:cm authorId="0" idx="2" dt="2024-10-08T19:49:28.141">
    <p:pos x="196" y="670"/>
    <p:text>Remember what you learned during the Maker Day #3 workshop about *adding a HOOK* and incorporating storytelling into your presentation!</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3-10-12T20:40:18.572">
    <p:pos x="196" y="280"/>
    <p:text>*Please expand and read!*
In this section, you might choose to include slides to cover (these are just options to consider):
- "Dataset Overview"
- "Data Collection"
- "Exploratory Data Analysis (EDA)"
- "Data Selection"
- "Data Cleaning"
- "Text Preprocessing" (for NLP projects)
- "Feature Selection"
- "Feature Engineering"
- "Data Transformation"
- "Correlation Analysis"
- Etc!</p:text>
  </p:cm>
  <p:cm authorId="0" idx="12" dt="2023-10-12T17:42:05.217">
    <p:pos x="196" y="280"/>
    <p:text>*Copy/paste this slide as many times as you need.* For example, the first slide in this section might be "Data Overview," followed by "Data Collection," etc.</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11-18T17:20:43.565">
    <p:pos x="0" y="0"/>
    <p:text>You might decide to just embed your visualizations on the previous slides related to the Data Phase. This slide and other ones like it can be used it you'd like to have a full slide dedicated to an image.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11-18T17:20:43.565">
    <p:pos x="0" y="0"/>
    <p:text>You might decide to just embed your visualizations on the previous slides related to the Data Phase. This slide and other ones like it can be used it you'd like to have a full slide dedicated to an image.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2-11-18T17:23:24.066">
    <p:pos x="196" y="280"/>
    <p:text>You can use this slide to compare the various models your team considered. Feel free to adapt/modify the table -- or choose a completely different way to compare your models! *As with all other slides in this deck, feel free to move this slide to the place that makes the most sense for you.*</p:text>
  </p:cm>
  <p:cm authorId="0" idx="16" dt="2022-11-18T17:23:55.540">
    <p:pos x="265" y="683"/>
    <p:text>*Example:* This is where you could list Precision, Recall, Accuracy, F1 score, or another metric used for model evaluation.</p:text>
  </p:cm>
  <p:cm authorId="0" idx="17" dt="2022-11-18T17:23:34.827">
    <p:pos x="265" y="783"/>
    <p:text>*Example:* If for your project you considered Logistic Regression, Random Forest, and K-Means, you would dedicate one row to each of these.</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2-11-18T17:16:19.365">
    <p:pos x="0" y="0"/>
    <p:text>You might decide to just embed your visualizations on the previous slides related to the Modeling Phase. This slide and other ones like it can be used it you'd like to have a full slide dedicated to an image.</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9" dt="2022-11-18T17:16:19.365">
    <p:pos x="0" y="0"/>
    <p:text>You might decide to just embed your visualizations on the previous slides related to the Modeling Phase. This slide and other ones like it can be used it you'd like to have a full slide dedicated to an image.</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 dt="2022-11-18T17:24:41.498">
    <p:pos x="196" y="280"/>
    <p:text>Other possible titles for this slide: "Recommendations"; "Outcomes" (or you could add additional slides for these!)</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 dt="2022-11-18T22:23:30.981">
    <p:pos x="196" y="280"/>
    <p:text>*On this slide, you might include things like:* new Python libraries that you got to practice with; new ML project tools you were able to use; things that you learned that were not covered in your ML Foundations summer course; etc.</p:text>
  </p:cm>
  <p:cm authorId="0" idx="22" dt="2022-11-18T22:23:30.981">
    <p:pos x="196" y="280"/>
    <p:text>*While this slide is being presented, you might also want to discuss:*
- Looking back, what your team would have done differently
- What you wished you had more time for (you can also cover this on the following "Next Steps" slide)
- Obstacles you faced and how you overcame them</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3" dt="2022-11-18T21:20:10.745">
    <p:pos x="196" y="280"/>
    <p:text>*For example:* If you had more time to work on this project, how would you improve your model?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18T17:04:41.220">
    <p:pos x="196" y="280"/>
    <p:text>*Same goes for slide titles:* You can rename them any way you'd like! For example, you might decide to call this slide, "Our Team" or "Team Introduction".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18T17:05:22.052">
    <p:pos x="196" y="280"/>
    <p:text>Change to "Advisor" if you only had one Challenge Advisor (and also remove the second image slot on the slide).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10-09T19:48:34.499">
    <p:pos x="196" y="570"/>
    <p:text>*Remember:* The audience for your final presentation will likely include both technical and non-technical employees of your AI Studio host company. Throughout your presentation, try to *explain technical concepts in a way that is detailed enough for technical audience members to appreciate the depth and complexity, while also being clear enough for non-technical audience members to understand the key ideas.*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4-10-08T19:50:36.631">
    <p:pos x="2490" y="192"/>
    <p:text>*Potential things to talk about while this slide is up on the screen:*
What type of ML challenge is this? (E.g., supervised classification or regression; unsupervised clustering or association)
What type of data were you dealing with? (E.g. public domain data in csv format; company-provided image data)
What did your team find interesting or compelling about the challenge?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1-18T22:16:29.198">
    <p:pos x="196" y="280"/>
    <p:text>*Potential things to include on this slide:*
What specific business unit did you work with at the company? Why does this problem matter to the company/business unit?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10-12T15:37:40.182">
    <p:pos x="196" y="280"/>
    <p:text>*Keep it high level on this slide!* What you list/discuss here - whether with simple bullets or a process/timeline diagram like the one included - should be reflected and covered in more detail in the sections and slides to come. Think about the phases of your project work, from initial data understanding through model evaluation. You might also want to mention - or speak about - how you decided on this approach (e.g., based on Challenge Advisor guidance), and any research you did at the beginning of the project.</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11-18T17:11:01.757">
    <p:pos x="196" y="280"/>
    <p:text>*Potential things to include on this slide:*
Where did your team work on your project? (e.g., Google Colab, GitHub, Trello, Notion)
What Python libraries did you use?
What tools or resources, if any, did your company provide to help you with the project?
What other resources (YouTube videos, online forums, cheatsheets, articles, etc.) did your team find helpful?</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3-10-12T17:30:34.877">
    <p:pos x="196" y="568"/>
    <p:text>This is one possible title for the section wherein you will describe everything you did "pre-modeling" (e.g., EDA, data selection, data cleaning, feature engineering) - but please feel free to rename it if you'd like to use a different section title. For example, you might want to use "Data Preprocessing" instead of "Data Preparation".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a6a87d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a6a87d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6a6a87d4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6a6a87d4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6a6a87d4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6a6a87d4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6a6a87d4a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6a6a87d4a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6a6a87d4a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6a6a87d4a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Eman</a:t>
            </a:r>
            <a:endParaRPr/>
          </a:p>
          <a:p>
            <a:pPr indent="0" lvl="0" marL="0" rtl="0" algn="l">
              <a:lnSpc>
                <a:spcPct val="115000"/>
              </a:lnSpc>
              <a:spcBef>
                <a:spcPts val="1200"/>
              </a:spcBef>
              <a:spcAft>
                <a:spcPts val="1200"/>
              </a:spcAft>
              <a:buNone/>
            </a:pPr>
            <a:r>
              <a:rPr lang="en"/>
              <a:t>The first block of code reads a large CSV file in chunks of 2,500 rows at a time, processes up to 10,000 rows, and combines the chunks into a single pandas DataFrame to save memory. </a:t>
            </a:r>
            <a:r>
              <a:rPr lang="en">
                <a:solidFill>
                  <a:schemeClr val="dk1"/>
                </a:solidFill>
              </a:rPr>
              <a:t>The second block separates the </a:t>
            </a:r>
            <a:r>
              <a:rPr lang="en">
                <a:solidFill>
                  <a:srgbClr val="188038"/>
                </a:solidFill>
                <a:latin typeface="Roboto Mono"/>
                <a:ea typeface="Roboto Mono"/>
                <a:cs typeface="Roboto Mono"/>
                <a:sym typeface="Roboto Mono"/>
              </a:rPr>
              <a:t>sentiment</a:t>
            </a:r>
            <a:r>
              <a:rPr lang="en">
                <a:solidFill>
                  <a:schemeClr val="dk1"/>
                </a:solidFill>
              </a:rPr>
              <a:t> column from the </a:t>
            </a:r>
            <a:r>
              <a:rPr lang="en">
                <a:solidFill>
                  <a:srgbClr val="188038"/>
                </a:solidFill>
                <a:latin typeface="Roboto Mono"/>
                <a:ea typeface="Roboto Mono"/>
                <a:cs typeface="Roboto Mono"/>
                <a:sym typeface="Roboto Mono"/>
              </a:rPr>
              <a:t>kaggle_df</a:t>
            </a:r>
            <a:r>
              <a:rPr lang="en">
                <a:solidFill>
                  <a:schemeClr val="dk1"/>
                </a:solidFill>
              </a:rPr>
              <a:t> DataFrame into a variable called </a:t>
            </a:r>
            <a:r>
              <a:rPr lang="en">
                <a:solidFill>
                  <a:srgbClr val="188038"/>
                </a:solidFill>
                <a:latin typeface="Roboto Mono"/>
                <a:ea typeface="Roboto Mono"/>
                <a:cs typeface="Roboto Mono"/>
                <a:sym typeface="Roboto Mono"/>
              </a:rPr>
              <a:t>label</a:t>
            </a:r>
            <a:r>
              <a:rPr lang="en">
                <a:solidFill>
                  <a:schemeClr val="dk1"/>
                </a:solidFill>
              </a:rPr>
              <a:t>, and creates a new DataFrame </a:t>
            </a:r>
            <a:r>
              <a:rPr lang="en">
                <a:solidFill>
                  <a:srgbClr val="188038"/>
                </a:solidFill>
                <a:latin typeface="Roboto Mono"/>
                <a:ea typeface="Roboto Mono"/>
                <a:cs typeface="Roboto Mono"/>
                <a:sym typeface="Roboto Mono"/>
              </a:rPr>
              <a:t>features</a:t>
            </a:r>
            <a:r>
              <a:rPr lang="en">
                <a:solidFill>
                  <a:schemeClr val="dk1"/>
                </a:solidFill>
              </a:rPr>
              <a:t> containing all the columns except </a:t>
            </a:r>
            <a:r>
              <a:rPr lang="en">
                <a:solidFill>
                  <a:srgbClr val="188038"/>
                </a:solidFill>
                <a:latin typeface="Roboto Mono"/>
                <a:ea typeface="Roboto Mono"/>
                <a:cs typeface="Roboto Mono"/>
                <a:sym typeface="Roboto Mono"/>
              </a:rPr>
              <a:t>sentiment</a:t>
            </a:r>
            <a:r>
              <a:rPr lang="en">
                <a:solidFill>
                  <a:schemeClr val="dk1"/>
                </a:solidFill>
              </a:rP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6a6a87d4a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6a6a87d4ab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Eman</a:t>
            </a:r>
            <a:endParaRPr/>
          </a:p>
          <a:p>
            <a:pPr indent="0" lvl="0" marL="0" rtl="0" algn="l">
              <a:lnSpc>
                <a:spcPct val="100000"/>
              </a:lnSpc>
              <a:spcBef>
                <a:spcPts val="0"/>
              </a:spcBef>
              <a:spcAft>
                <a:spcPts val="0"/>
              </a:spcAft>
              <a:buSzPts val="1100"/>
              <a:buNone/>
            </a:pPr>
            <a:r>
              <a:rPr lang="en"/>
              <a:t>The code creates a histogram showing the distribution of review lengths in the dataset by calculating the length of each review. The second block creates a boxplot to compare the distribution of review lengths for each sentiment category in the dataset.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6daf2488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316daf24888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his code applies </a:t>
            </a:r>
            <a:r>
              <a:rPr b="1" lang="en">
                <a:solidFill>
                  <a:schemeClr val="dk1"/>
                </a:solidFill>
              </a:rPr>
              <a:t>winsorization</a:t>
            </a:r>
            <a:r>
              <a:rPr lang="en">
                <a:solidFill>
                  <a:schemeClr val="dk1"/>
                </a:solidFill>
              </a:rPr>
              <a:t> to the </a:t>
            </a:r>
            <a:r>
              <a:rPr lang="en">
                <a:solidFill>
                  <a:srgbClr val="188038"/>
                </a:solidFill>
                <a:latin typeface="Roboto Mono"/>
                <a:ea typeface="Roboto Mono"/>
                <a:cs typeface="Roboto Mono"/>
                <a:sym typeface="Roboto Mono"/>
              </a:rPr>
              <a:t>review_length</a:t>
            </a:r>
            <a:r>
              <a:rPr lang="en">
                <a:solidFill>
                  <a:schemeClr val="dk1"/>
                </a:solidFill>
              </a:rPr>
              <a:t> column to limit extreme values at both ends (15% from the lower and upper tails) and creates a new column, </a:t>
            </a:r>
            <a:r>
              <a:rPr lang="en">
                <a:solidFill>
                  <a:srgbClr val="188038"/>
                </a:solidFill>
                <a:latin typeface="Roboto Mono"/>
                <a:ea typeface="Roboto Mono"/>
                <a:cs typeface="Roboto Mono"/>
                <a:sym typeface="Roboto Mono"/>
              </a:rPr>
              <a:t>winsorized_review_length</a:t>
            </a:r>
            <a:r>
              <a:rPr lang="en">
                <a:solidFill>
                  <a:schemeClr val="dk1"/>
                </a:solidFill>
              </a:rPr>
              <a:t>, with the modified values.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Finally, it calculates the difference between the </a:t>
            </a:r>
            <a:r>
              <a:rPr lang="en">
                <a:solidFill>
                  <a:srgbClr val="188038"/>
                </a:solidFill>
                <a:latin typeface="Roboto Mono"/>
                <a:ea typeface="Roboto Mono"/>
                <a:cs typeface="Roboto Mono"/>
                <a:sym typeface="Roboto Mono"/>
              </a:rPr>
              <a:t>winsorized_review_length</a:t>
            </a:r>
            <a:r>
              <a:rPr lang="en">
                <a:solidFill>
                  <a:schemeClr val="dk1"/>
                </a:solidFill>
              </a:rPr>
              <a:t> and the original </a:t>
            </a:r>
            <a:r>
              <a:rPr lang="en">
                <a:solidFill>
                  <a:srgbClr val="188038"/>
                </a:solidFill>
                <a:latin typeface="Roboto Mono"/>
                <a:ea typeface="Roboto Mono"/>
                <a:cs typeface="Roboto Mono"/>
                <a:sym typeface="Roboto Mono"/>
              </a:rPr>
              <a:t>review_length</a:t>
            </a:r>
            <a:r>
              <a:rPr lang="en">
                <a:solidFill>
                  <a:schemeClr val="dk1"/>
                </a:solidFill>
              </a:rPr>
              <a:t>, showing how much each review length was adjusted during winsorization. The second block This code creates a boxplot to compare the distribution of </a:t>
            </a:r>
            <a:r>
              <a:rPr b="1" lang="en">
                <a:solidFill>
                  <a:schemeClr val="dk1"/>
                </a:solidFill>
              </a:rPr>
              <a:t>winsorized review lengths</a:t>
            </a:r>
            <a:r>
              <a:rPr lang="en">
                <a:solidFill>
                  <a:schemeClr val="dk1"/>
                </a:solidFill>
              </a:rPr>
              <a:t> for each sentiment category, visualizing the effect of winsorization on the relationship between review length and sentiment.</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6daf2488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316daf2488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Then we check for missing data. Then comes </a:t>
            </a:r>
            <a:r>
              <a:rPr lang="en">
                <a:solidFill>
                  <a:srgbClr val="222222"/>
                </a:solidFill>
                <a:latin typeface="Montserrat Light"/>
                <a:ea typeface="Montserrat Light"/>
                <a:cs typeface="Montserrat Light"/>
                <a:sym typeface="Montserrat Light"/>
              </a:rPr>
              <a:t>feature engineering. The code processes a dataset of reviews to split each review into words, calculate and print their sentiment scores (positive, negative, or neutral), measure the length of each review, and count how often each word appears in each review</a:t>
            </a:r>
            <a:endParaRPr>
              <a:solidFill>
                <a:srgbClr val="222222"/>
              </a:solidFill>
              <a:latin typeface="Montserrat Light"/>
              <a:ea typeface="Montserrat Light"/>
              <a:cs typeface="Montserrat Light"/>
              <a:sym typeface="Montserrat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8a07cd33b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8a07cd33b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a07cd33b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a07cd33b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6a6a87d4a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6a6a87d4ab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a6a87d4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a6a87d4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94ce9ca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194ce9ca1b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94ce9ca1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3194ce9ca1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8a07cd33b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8a07cd33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8a07cd33b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18a07cd33b2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94ce9ca1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3194ce9ca1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8d37fab79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8d37fab79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6a6a87d4a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6a6a87d4a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8a07cd33b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8a07cd33b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8a07cd33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8a07cd33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6a6a87d4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6a6a87d4a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a6a87d4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a6a87d4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6a6a87d4a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6a6a87d4a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6ba5beb7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6ba5beb7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6a6a87d4a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6a6a87d4a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Anne-Sophie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6a6a87d4a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16a6a87d4ab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a07cd33b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a07cd33b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6a6a87d4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6a6a87d4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8.xml"/><Relationship Id="rId4" Type="http://schemas.openxmlformats.org/officeDocument/2006/relationships/image" Target="../media/image1.png"/><Relationship Id="rId10" Type="http://schemas.openxmlformats.org/officeDocument/2006/relationships/image" Target="../media/image8.png"/><Relationship Id="rId9"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9.png"/><Relationship Id="rId8"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9.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10.xml"/><Relationship Id="rId4" Type="http://schemas.openxmlformats.org/officeDocument/2006/relationships/image" Target="../media/image1.png"/><Relationship Id="rId5" Type="http://schemas.openxmlformats.org/officeDocument/2006/relationships/image" Target="../media/image33.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11.xml"/><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29.png"/><Relationship Id="rId7" Type="http://schemas.openxmlformats.org/officeDocument/2006/relationships/image" Target="../media/image20.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comments" Target="../comments/comment12.xml"/><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8.png"/><Relationship Id="rId7"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5.png"/><Relationship Id="rId6"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2.png"/><Relationship Id="rId6"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7.png"/><Relationship Id="rId6"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comments" Target="../comments/comment1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comments" Target="../comments/comment14.xml"/><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comments" Target="../comments/comment15.xml"/><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40.png"/><Relationship Id="rId7" Type="http://schemas.openxmlformats.org/officeDocument/2006/relationships/image" Target="../media/image31.png"/><Relationship Id="rId8"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comments" Target="../comments/comment16.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comments" Target="../comments/comment17.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comments" Target="../comments/comment18.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6.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01175" y="2045425"/>
            <a:ext cx="82593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Montserrat"/>
                <a:ea typeface="Montserrat"/>
                <a:cs typeface="Montserrat"/>
                <a:sym typeface="Montserrat"/>
              </a:rPr>
              <a:t>Verizon - How Do Customers in the USA Feel About Telco Brands?</a:t>
            </a:r>
            <a:r>
              <a:rPr lang="en" sz="3600">
                <a:solidFill>
                  <a:schemeClr val="lt1"/>
                </a:solidFill>
                <a:latin typeface="Montserrat"/>
                <a:ea typeface="Montserrat"/>
                <a:cs typeface="Montserrat"/>
                <a:sym typeface="Montserrat"/>
              </a:rPr>
              <a:t> A Study Based on Unstructured Data</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600">
                <a:solidFill>
                  <a:schemeClr val="accent6"/>
                </a:solidFill>
                <a:latin typeface="Montserrat"/>
                <a:ea typeface="Montserrat"/>
                <a:cs typeface="Montserrat"/>
                <a:sym typeface="Montserrat"/>
              </a:rPr>
              <a:t>AI Studio Final</a:t>
            </a:r>
            <a:r>
              <a:rPr lang="en" sz="3600">
                <a:solidFill>
                  <a:schemeClr val="accent6"/>
                </a:solidFill>
                <a:latin typeface="Montserrat"/>
                <a:ea typeface="Montserrat"/>
                <a:cs typeface="Montserrat"/>
                <a:sym typeface="Montserrat"/>
              </a:rPr>
              <a:t> Presentation</a:t>
            </a:r>
            <a:endParaRPr sz="3600">
              <a:solidFill>
                <a:schemeClr val="accent6"/>
              </a:solidFill>
              <a:latin typeface="Montserrat"/>
              <a:ea typeface="Montserrat"/>
              <a:cs typeface="Montserrat"/>
              <a:sym typeface="Montserrat"/>
            </a:endParaRPr>
          </a:p>
        </p:txBody>
      </p:sp>
      <p:sp>
        <p:nvSpPr>
          <p:cNvPr id="55" name="Google Shape;55;p13"/>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Program @ Cornell Tech</a:t>
            </a:r>
            <a:endParaRPr>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12/06/24</a:t>
            </a:r>
            <a:endParaRPr>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20" name="Shape 120"/>
        <p:cNvGrpSpPr/>
        <p:nvPr/>
      </p:nvGrpSpPr>
      <p:grpSpPr>
        <a:xfrm>
          <a:off x="0" y="0"/>
          <a:ext cx="0" cy="0"/>
          <a:chOff x="0" y="0"/>
          <a:chExt cx="0" cy="0"/>
        </a:xfrm>
      </p:grpSpPr>
      <p:sp>
        <p:nvSpPr>
          <p:cNvPr id="121" name="Google Shape;121;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Approach</a:t>
            </a:r>
            <a:endParaRPr sz="2800">
              <a:solidFill>
                <a:srgbClr val="002D45"/>
              </a:solidFill>
              <a:latin typeface="Montserrat"/>
              <a:ea typeface="Montserrat"/>
              <a:cs typeface="Montserrat"/>
              <a:sym typeface="Montserrat"/>
            </a:endParaRPr>
          </a:p>
        </p:txBody>
      </p:sp>
      <p:grpSp>
        <p:nvGrpSpPr>
          <p:cNvPr id="122" name="Google Shape;122;p22"/>
          <p:cNvGrpSpPr/>
          <p:nvPr/>
        </p:nvGrpSpPr>
        <p:grpSpPr>
          <a:xfrm>
            <a:off x="5803273" y="1499625"/>
            <a:ext cx="1418334" cy="2391405"/>
            <a:chOff x="1917073" y="1499625"/>
            <a:chExt cx="1418334" cy="2391405"/>
          </a:xfrm>
        </p:grpSpPr>
        <p:cxnSp>
          <p:nvCxnSpPr>
            <p:cNvPr id="123" name="Google Shape;123;p22"/>
            <p:cNvCxnSpPr/>
            <p:nvPr/>
          </p:nvCxnSpPr>
          <p:spPr>
            <a:xfrm>
              <a:off x="2597529" y="1695421"/>
              <a:ext cx="718500" cy="741900"/>
            </a:xfrm>
            <a:prstGeom prst="straightConnector1">
              <a:avLst/>
            </a:prstGeom>
            <a:noFill/>
            <a:ln cap="flat" cmpd="sng" w="9525">
              <a:solidFill>
                <a:srgbClr val="1D7E75"/>
              </a:solidFill>
              <a:prstDash val="solid"/>
              <a:round/>
              <a:headEnd len="sm" w="sm" type="none"/>
              <a:tailEnd len="sm" w="sm" type="none"/>
            </a:ln>
          </p:spPr>
        </p:cxnSp>
        <p:sp>
          <p:nvSpPr>
            <p:cNvPr id="124" name="Google Shape;124;p22"/>
            <p:cNvSpPr/>
            <p:nvPr/>
          </p:nvSpPr>
          <p:spPr>
            <a:xfrm flipH="1">
              <a:off x="1917073" y="2306625"/>
              <a:ext cx="1418100" cy="143400"/>
            </a:xfrm>
            <a:prstGeom prst="parallelogram">
              <a:avLst>
                <a:gd fmla="val 96952" name="adj"/>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 name="Google Shape;125;p22"/>
            <p:cNvSpPr/>
            <p:nvPr/>
          </p:nvSpPr>
          <p:spPr>
            <a:xfrm>
              <a:off x="1917307" y="2460450"/>
              <a:ext cx="1418100" cy="143400"/>
            </a:xfrm>
            <a:prstGeom prst="parallelogram">
              <a:avLst>
                <a:gd fmla="val 96952" name="adj"/>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nvSpPr>
          <p:spPr>
            <a:xfrm>
              <a:off x="2021550" y="2696825"/>
              <a:ext cx="1167300" cy="39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1B786F"/>
                  </a:solidFill>
                  <a:latin typeface="Roboto"/>
                  <a:ea typeface="Roboto"/>
                  <a:cs typeface="Roboto"/>
                  <a:sym typeface="Roboto"/>
                </a:rPr>
                <a:t>Evaluation and Optimization</a:t>
              </a:r>
              <a:endParaRPr b="1" sz="1000">
                <a:solidFill>
                  <a:srgbClr val="1B786F"/>
                </a:solidFill>
                <a:latin typeface="Roboto"/>
                <a:ea typeface="Roboto"/>
                <a:cs typeface="Roboto"/>
                <a:sym typeface="Roboto"/>
              </a:endParaRPr>
            </a:p>
          </p:txBody>
        </p:sp>
        <p:sp>
          <p:nvSpPr>
            <p:cNvPr id="127" name="Google Shape;127;p22"/>
            <p:cNvSpPr txBox="1"/>
            <p:nvPr/>
          </p:nvSpPr>
          <p:spPr>
            <a:xfrm>
              <a:off x="2023720" y="3153630"/>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1B786F"/>
                  </a:solidFill>
                  <a:latin typeface="Roboto"/>
                  <a:ea typeface="Roboto"/>
                  <a:cs typeface="Roboto"/>
                  <a:sym typeface="Roboto"/>
                </a:rPr>
                <a:t>Assessed model performances and improved results based on evaluative measures</a:t>
              </a:r>
              <a:endParaRPr sz="800">
                <a:solidFill>
                  <a:srgbClr val="1B786F"/>
                </a:solidFill>
                <a:latin typeface="Roboto"/>
                <a:ea typeface="Roboto"/>
                <a:cs typeface="Roboto"/>
                <a:sym typeface="Roboto"/>
              </a:endParaRPr>
            </a:p>
          </p:txBody>
        </p:sp>
        <p:sp>
          <p:nvSpPr>
            <p:cNvPr id="128" name="Google Shape;128;p22"/>
            <p:cNvSpPr txBox="1"/>
            <p:nvPr/>
          </p:nvSpPr>
          <p:spPr>
            <a:xfrm>
              <a:off x="2013754" y="1499625"/>
              <a:ext cx="911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1B786F"/>
                  </a:solidFill>
                  <a:latin typeface="Roboto"/>
                  <a:ea typeface="Roboto"/>
                  <a:cs typeface="Roboto"/>
                  <a:sym typeface="Roboto"/>
                </a:rPr>
                <a:t>MILESTONE 5</a:t>
              </a:r>
              <a:endParaRPr sz="800">
                <a:solidFill>
                  <a:srgbClr val="1B786F"/>
                </a:solidFill>
                <a:latin typeface="Roboto"/>
                <a:ea typeface="Roboto"/>
                <a:cs typeface="Roboto"/>
                <a:sym typeface="Roboto"/>
              </a:endParaRPr>
            </a:p>
          </p:txBody>
        </p:sp>
      </p:grpSp>
      <p:grpSp>
        <p:nvGrpSpPr>
          <p:cNvPr id="129" name="Google Shape;129;p22"/>
          <p:cNvGrpSpPr/>
          <p:nvPr/>
        </p:nvGrpSpPr>
        <p:grpSpPr>
          <a:xfrm>
            <a:off x="3214118" y="1499625"/>
            <a:ext cx="1418334" cy="2391400"/>
            <a:chOff x="3214118" y="1499625"/>
            <a:chExt cx="1418334" cy="2391400"/>
          </a:xfrm>
        </p:grpSpPr>
        <p:cxnSp>
          <p:nvCxnSpPr>
            <p:cNvPr id="130" name="Google Shape;130;p22"/>
            <p:cNvCxnSpPr/>
            <p:nvPr/>
          </p:nvCxnSpPr>
          <p:spPr>
            <a:xfrm>
              <a:off x="389457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31" name="Google Shape;131;p22"/>
            <p:cNvSpPr/>
            <p:nvPr/>
          </p:nvSpPr>
          <p:spPr>
            <a:xfrm flipH="1">
              <a:off x="3214118"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2" name="Google Shape;132;p22"/>
            <p:cNvSpPr/>
            <p:nvPr/>
          </p:nvSpPr>
          <p:spPr>
            <a:xfrm>
              <a:off x="3214352"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txBox="1"/>
            <p:nvPr/>
          </p:nvSpPr>
          <p:spPr>
            <a:xfrm>
              <a:off x="3324925" y="2696824"/>
              <a:ext cx="1167300" cy="572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Fine-Tuning and Fitting Model to Data</a:t>
              </a:r>
              <a:endParaRPr b="1" sz="1000">
                <a:solidFill>
                  <a:srgbClr val="858585"/>
                </a:solidFill>
                <a:latin typeface="Roboto"/>
                <a:ea typeface="Roboto"/>
                <a:cs typeface="Roboto"/>
                <a:sym typeface="Roboto"/>
              </a:endParaRPr>
            </a:p>
          </p:txBody>
        </p:sp>
        <p:sp>
          <p:nvSpPr>
            <p:cNvPr id="134" name="Google Shape;134;p22"/>
            <p:cNvSpPr txBox="1"/>
            <p:nvPr/>
          </p:nvSpPr>
          <p:spPr>
            <a:xfrm>
              <a:off x="3327075" y="3153625"/>
              <a:ext cx="12861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Trained the models using a preprocessed dataset and fine-tuned parameters for optimal performance</a:t>
              </a:r>
              <a:endParaRPr sz="800">
                <a:solidFill>
                  <a:srgbClr val="858585"/>
                </a:solidFill>
                <a:latin typeface="Roboto"/>
                <a:ea typeface="Roboto"/>
                <a:cs typeface="Roboto"/>
                <a:sym typeface="Roboto"/>
              </a:endParaRPr>
            </a:p>
          </p:txBody>
        </p:sp>
        <p:sp>
          <p:nvSpPr>
            <p:cNvPr id="135" name="Google Shape;135;p22"/>
            <p:cNvSpPr txBox="1"/>
            <p:nvPr/>
          </p:nvSpPr>
          <p:spPr>
            <a:xfrm>
              <a:off x="3317100" y="1499625"/>
              <a:ext cx="9282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MILESTONE 3</a:t>
              </a:r>
              <a:endParaRPr sz="800">
                <a:solidFill>
                  <a:srgbClr val="858585"/>
                </a:solidFill>
                <a:latin typeface="Roboto"/>
                <a:ea typeface="Roboto"/>
                <a:cs typeface="Roboto"/>
                <a:sym typeface="Roboto"/>
              </a:endParaRPr>
            </a:p>
          </p:txBody>
        </p:sp>
      </p:grpSp>
      <p:grpSp>
        <p:nvGrpSpPr>
          <p:cNvPr id="136" name="Google Shape;136;p22"/>
          <p:cNvGrpSpPr/>
          <p:nvPr/>
        </p:nvGrpSpPr>
        <p:grpSpPr>
          <a:xfrm>
            <a:off x="4511544" y="1499625"/>
            <a:ext cx="1418334" cy="2391405"/>
            <a:chOff x="4511544" y="1499625"/>
            <a:chExt cx="1418334" cy="2391405"/>
          </a:xfrm>
        </p:grpSpPr>
        <p:cxnSp>
          <p:nvCxnSpPr>
            <p:cNvPr id="137" name="Google Shape;137;p22"/>
            <p:cNvCxnSpPr/>
            <p:nvPr/>
          </p:nvCxnSpPr>
          <p:spPr>
            <a:xfrm>
              <a:off x="5192001"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38" name="Google Shape;138;p22"/>
            <p:cNvSpPr/>
            <p:nvPr/>
          </p:nvSpPr>
          <p:spPr>
            <a:xfrm flipH="1">
              <a:off x="4511544"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9" name="Google Shape;139;p22"/>
            <p:cNvSpPr/>
            <p:nvPr/>
          </p:nvSpPr>
          <p:spPr>
            <a:xfrm>
              <a:off x="4511779"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txBox="1"/>
            <p:nvPr/>
          </p:nvSpPr>
          <p:spPr>
            <a:xfrm>
              <a:off x="4648200" y="2515475"/>
              <a:ext cx="1167300" cy="572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Sentiment Analysis </a:t>
              </a:r>
              <a:endParaRPr b="1" sz="1000">
                <a:solidFill>
                  <a:srgbClr val="858585"/>
                </a:solidFill>
                <a:latin typeface="Roboto"/>
                <a:ea typeface="Roboto"/>
                <a:cs typeface="Roboto"/>
                <a:sym typeface="Roboto"/>
              </a:endParaRPr>
            </a:p>
          </p:txBody>
        </p:sp>
        <p:sp>
          <p:nvSpPr>
            <p:cNvPr id="141" name="Google Shape;141;p22"/>
            <p:cNvSpPr txBox="1"/>
            <p:nvPr/>
          </p:nvSpPr>
          <p:spPr>
            <a:xfrm>
              <a:off x="4621740" y="3153630"/>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Trained the models to classify sentiment as positive or negative</a:t>
              </a:r>
              <a:endParaRPr sz="800">
                <a:solidFill>
                  <a:srgbClr val="858585"/>
                </a:solidFill>
                <a:latin typeface="Roboto"/>
                <a:ea typeface="Roboto"/>
                <a:cs typeface="Roboto"/>
                <a:sym typeface="Roboto"/>
              </a:endParaRPr>
            </a:p>
          </p:txBody>
        </p:sp>
        <p:sp>
          <p:nvSpPr>
            <p:cNvPr id="142" name="Google Shape;142;p22"/>
            <p:cNvSpPr txBox="1"/>
            <p:nvPr/>
          </p:nvSpPr>
          <p:spPr>
            <a:xfrm>
              <a:off x="4611745" y="1499625"/>
              <a:ext cx="9342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MILESTONE 4</a:t>
              </a:r>
              <a:endParaRPr sz="800">
                <a:solidFill>
                  <a:srgbClr val="858585"/>
                </a:solidFill>
                <a:latin typeface="Roboto"/>
                <a:ea typeface="Roboto"/>
                <a:cs typeface="Roboto"/>
                <a:sym typeface="Roboto"/>
              </a:endParaRPr>
            </a:p>
          </p:txBody>
        </p:sp>
      </p:grpSp>
      <p:grpSp>
        <p:nvGrpSpPr>
          <p:cNvPr id="143" name="Google Shape;143;p22"/>
          <p:cNvGrpSpPr/>
          <p:nvPr/>
        </p:nvGrpSpPr>
        <p:grpSpPr>
          <a:xfrm>
            <a:off x="1922502" y="1499625"/>
            <a:ext cx="1418334" cy="2395900"/>
            <a:chOff x="3214118" y="1499625"/>
            <a:chExt cx="1418334" cy="2395900"/>
          </a:xfrm>
        </p:grpSpPr>
        <p:cxnSp>
          <p:nvCxnSpPr>
            <p:cNvPr id="144" name="Google Shape;144;p22"/>
            <p:cNvCxnSpPr/>
            <p:nvPr/>
          </p:nvCxnSpPr>
          <p:spPr>
            <a:xfrm>
              <a:off x="389457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45" name="Google Shape;145;p22"/>
            <p:cNvSpPr/>
            <p:nvPr/>
          </p:nvSpPr>
          <p:spPr>
            <a:xfrm flipH="1">
              <a:off x="3214118"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 name="Google Shape;146;p22"/>
            <p:cNvSpPr/>
            <p:nvPr/>
          </p:nvSpPr>
          <p:spPr>
            <a:xfrm>
              <a:off x="3214352"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txBox="1"/>
            <p:nvPr/>
          </p:nvSpPr>
          <p:spPr>
            <a:xfrm>
              <a:off x="3324916" y="2581025"/>
              <a:ext cx="1167300" cy="522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LLM Model Selection</a:t>
              </a:r>
              <a:endParaRPr b="1" sz="1000">
                <a:solidFill>
                  <a:srgbClr val="858585"/>
                </a:solidFill>
                <a:latin typeface="Roboto"/>
                <a:ea typeface="Roboto"/>
                <a:cs typeface="Roboto"/>
                <a:sym typeface="Roboto"/>
              </a:endParaRPr>
            </a:p>
          </p:txBody>
        </p:sp>
        <p:sp>
          <p:nvSpPr>
            <p:cNvPr id="148" name="Google Shape;148;p22"/>
            <p:cNvSpPr txBox="1"/>
            <p:nvPr/>
          </p:nvSpPr>
          <p:spPr>
            <a:xfrm>
              <a:off x="3327091" y="3153625"/>
              <a:ext cx="11673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Researched models, compared performances, and selected the most suitable LLM model</a:t>
              </a:r>
              <a:endParaRPr sz="800">
                <a:solidFill>
                  <a:srgbClr val="858585"/>
                </a:solidFill>
                <a:latin typeface="Roboto"/>
                <a:ea typeface="Roboto"/>
                <a:cs typeface="Roboto"/>
                <a:sym typeface="Roboto"/>
              </a:endParaRPr>
            </a:p>
          </p:txBody>
        </p:sp>
        <p:sp>
          <p:nvSpPr>
            <p:cNvPr id="149" name="Google Shape;149;p22"/>
            <p:cNvSpPr txBox="1"/>
            <p:nvPr/>
          </p:nvSpPr>
          <p:spPr>
            <a:xfrm>
              <a:off x="3317085" y="1499625"/>
              <a:ext cx="1022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MILESTONE 2</a:t>
              </a:r>
              <a:endParaRPr sz="800">
                <a:solidFill>
                  <a:srgbClr val="858585"/>
                </a:solidFill>
                <a:latin typeface="Roboto"/>
                <a:ea typeface="Roboto"/>
                <a:cs typeface="Roboto"/>
                <a:sym typeface="Roboto"/>
              </a:endParaRPr>
            </a:p>
          </p:txBody>
        </p:sp>
      </p:grpSp>
      <p:grpSp>
        <p:nvGrpSpPr>
          <p:cNvPr id="150" name="Google Shape;150;p22"/>
          <p:cNvGrpSpPr/>
          <p:nvPr/>
        </p:nvGrpSpPr>
        <p:grpSpPr>
          <a:xfrm>
            <a:off x="7095820" y="1499625"/>
            <a:ext cx="1418334" cy="2391405"/>
            <a:chOff x="618820" y="1497820"/>
            <a:chExt cx="1418334" cy="2391405"/>
          </a:xfrm>
        </p:grpSpPr>
        <p:cxnSp>
          <p:nvCxnSpPr>
            <p:cNvPr id="151" name="Google Shape;151;p22"/>
            <p:cNvCxnSpPr/>
            <p:nvPr/>
          </p:nvCxnSpPr>
          <p:spPr>
            <a:xfrm>
              <a:off x="1299277" y="1695421"/>
              <a:ext cx="718500" cy="741900"/>
            </a:xfrm>
            <a:prstGeom prst="straightConnector1">
              <a:avLst/>
            </a:prstGeom>
            <a:noFill/>
            <a:ln cap="flat" cmpd="sng" w="9525">
              <a:solidFill>
                <a:srgbClr val="1D7E75"/>
              </a:solidFill>
              <a:prstDash val="solid"/>
              <a:round/>
              <a:headEnd len="sm" w="sm" type="none"/>
              <a:tailEnd len="sm" w="sm" type="none"/>
            </a:ln>
          </p:spPr>
        </p:cxnSp>
        <p:sp>
          <p:nvSpPr>
            <p:cNvPr id="152" name="Google Shape;152;p22"/>
            <p:cNvSpPr/>
            <p:nvPr/>
          </p:nvSpPr>
          <p:spPr>
            <a:xfrm flipH="1">
              <a:off x="618820" y="2306625"/>
              <a:ext cx="1418100" cy="143400"/>
            </a:xfrm>
            <a:prstGeom prst="parallelogram">
              <a:avLst>
                <a:gd fmla="val 96952" name="adj"/>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 name="Google Shape;153;p22"/>
            <p:cNvSpPr/>
            <p:nvPr/>
          </p:nvSpPr>
          <p:spPr>
            <a:xfrm>
              <a:off x="619055" y="2460450"/>
              <a:ext cx="1418100" cy="143400"/>
            </a:xfrm>
            <a:prstGeom prst="parallelogram">
              <a:avLst>
                <a:gd fmla="val 96952" name="adj"/>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 name="Google Shape;154;p22"/>
            <p:cNvGrpSpPr/>
            <p:nvPr/>
          </p:nvGrpSpPr>
          <p:grpSpPr>
            <a:xfrm>
              <a:off x="719071" y="1497820"/>
              <a:ext cx="1177288" cy="2391405"/>
              <a:chOff x="1314030" y="1497820"/>
              <a:chExt cx="1177288" cy="2391405"/>
            </a:xfrm>
          </p:grpSpPr>
          <p:sp>
            <p:nvSpPr>
              <p:cNvPr id="155" name="Google Shape;155;p22"/>
              <p:cNvSpPr txBox="1"/>
              <p:nvPr/>
            </p:nvSpPr>
            <p:spPr>
              <a:xfrm>
                <a:off x="1321858" y="2695020"/>
                <a:ext cx="1167300" cy="572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1B786F"/>
                    </a:solidFill>
                    <a:latin typeface="Roboto"/>
                    <a:ea typeface="Roboto"/>
                    <a:cs typeface="Roboto"/>
                    <a:sym typeface="Roboto"/>
                  </a:rPr>
                  <a:t>Derive Insights and Visualize Results</a:t>
                </a:r>
                <a:endParaRPr b="1" sz="1000">
                  <a:solidFill>
                    <a:srgbClr val="1B786F"/>
                  </a:solidFill>
                  <a:latin typeface="Roboto"/>
                  <a:ea typeface="Roboto"/>
                  <a:cs typeface="Roboto"/>
                  <a:sym typeface="Roboto"/>
                </a:endParaRPr>
              </a:p>
            </p:txBody>
          </p:sp>
          <p:sp>
            <p:nvSpPr>
              <p:cNvPr id="156" name="Google Shape;156;p22"/>
              <p:cNvSpPr txBox="1"/>
              <p:nvPr/>
            </p:nvSpPr>
            <p:spPr>
              <a:xfrm>
                <a:off x="1324018" y="3151825"/>
                <a:ext cx="11673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1B786F"/>
                    </a:solidFill>
                    <a:latin typeface="Roboto"/>
                    <a:ea typeface="Roboto"/>
                    <a:cs typeface="Roboto"/>
                    <a:sym typeface="Roboto"/>
                  </a:rPr>
                  <a:t>Visualized results through plots and charts, and documented findings</a:t>
                </a:r>
                <a:endParaRPr sz="800">
                  <a:solidFill>
                    <a:srgbClr val="1B786F"/>
                  </a:solidFill>
                  <a:latin typeface="Roboto"/>
                  <a:ea typeface="Roboto"/>
                  <a:cs typeface="Roboto"/>
                  <a:sym typeface="Roboto"/>
                </a:endParaRPr>
              </a:p>
            </p:txBody>
          </p:sp>
          <p:sp>
            <p:nvSpPr>
              <p:cNvPr id="157" name="Google Shape;157;p22"/>
              <p:cNvSpPr txBox="1"/>
              <p:nvPr/>
            </p:nvSpPr>
            <p:spPr>
              <a:xfrm>
                <a:off x="1314030" y="1497820"/>
                <a:ext cx="1002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1B786F"/>
                    </a:solidFill>
                    <a:latin typeface="Roboto"/>
                    <a:ea typeface="Roboto"/>
                    <a:cs typeface="Roboto"/>
                    <a:sym typeface="Roboto"/>
                  </a:rPr>
                  <a:t>MILESTONE 6</a:t>
                </a:r>
                <a:endParaRPr sz="800">
                  <a:solidFill>
                    <a:srgbClr val="1B786F"/>
                  </a:solidFill>
                  <a:latin typeface="Roboto"/>
                  <a:ea typeface="Roboto"/>
                  <a:cs typeface="Roboto"/>
                  <a:sym typeface="Roboto"/>
                </a:endParaRPr>
              </a:p>
            </p:txBody>
          </p:sp>
        </p:grpSp>
      </p:grpSp>
      <p:grpSp>
        <p:nvGrpSpPr>
          <p:cNvPr id="158" name="Google Shape;158;p22"/>
          <p:cNvGrpSpPr/>
          <p:nvPr/>
        </p:nvGrpSpPr>
        <p:grpSpPr>
          <a:xfrm>
            <a:off x="629128" y="1499625"/>
            <a:ext cx="1418334" cy="2391400"/>
            <a:chOff x="4511544" y="1499625"/>
            <a:chExt cx="1418334" cy="2391400"/>
          </a:xfrm>
        </p:grpSpPr>
        <p:cxnSp>
          <p:nvCxnSpPr>
            <p:cNvPr id="159" name="Google Shape;159;p22"/>
            <p:cNvCxnSpPr/>
            <p:nvPr/>
          </p:nvCxnSpPr>
          <p:spPr>
            <a:xfrm>
              <a:off x="5192001"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60" name="Google Shape;160;p22"/>
            <p:cNvSpPr/>
            <p:nvPr/>
          </p:nvSpPr>
          <p:spPr>
            <a:xfrm flipH="1">
              <a:off x="4511544" y="2306625"/>
              <a:ext cx="14181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1" name="Google Shape;161;p22"/>
            <p:cNvSpPr/>
            <p:nvPr/>
          </p:nvSpPr>
          <p:spPr>
            <a:xfrm>
              <a:off x="4511779" y="2460450"/>
              <a:ext cx="14181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txBox="1"/>
            <p:nvPr/>
          </p:nvSpPr>
          <p:spPr>
            <a:xfrm>
              <a:off x="4611766" y="2696825"/>
              <a:ext cx="1244400" cy="572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Data Collection and Preprocessing</a:t>
              </a:r>
              <a:endParaRPr b="1" sz="1000">
                <a:solidFill>
                  <a:srgbClr val="858585"/>
                </a:solidFill>
                <a:latin typeface="Roboto"/>
                <a:ea typeface="Roboto"/>
                <a:cs typeface="Roboto"/>
                <a:sym typeface="Roboto"/>
              </a:endParaRPr>
            </a:p>
          </p:txBody>
        </p:sp>
        <p:sp>
          <p:nvSpPr>
            <p:cNvPr id="163" name="Google Shape;163;p22"/>
            <p:cNvSpPr txBox="1"/>
            <p:nvPr/>
          </p:nvSpPr>
          <p:spPr>
            <a:xfrm>
              <a:off x="4611769" y="1499625"/>
              <a:ext cx="9021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MILESTONE 1</a:t>
              </a:r>
              <a:endParaRPr sz="800">
                <a:solidFill>
                  <a:srgbClr val="858585"/>
                </a:solidFill>
                <a:latin typeface="Roboto"/>
                <a:ea typeface="Roboto"/>
                <a:cs typeface="Roboto"/>
                <a:sym typeface="Roboto"/>
              </a:endParaRPr>
            </a:p>
          </p:txBody>
        </p:sp>
        <p:sp>
          <p:nvSpPr>
            <p:cNvPr id="164" name="Google Shape;164;p22"/>
            <p:cNvSpPr txBox="1"/>
            <p:nvPr/>
          </p:nvSpPr>
          <p:spPr>
            <a:xfrm>
              <a:off x="4555441" y="3153625"/>
              <a:ext cx="13107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Downloaded the data; handled missing values and outliers; and performed exploration, tokenization, and feature engineering</a:t>
              </a:r>
              <a:endParaRPr sz="800">
                <a:solidFill>
                  <a:srgbClr val="858585"/>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68" name="Shape 168"/>
        <p:cNvGrpSpPr/>
        <p:nvPr/>
      </p:nvGrpSpPr>
      <p:grpSpPr>
        <a:xfrm>
          <a:off x="0" y="0"/>
          <a:ext cx="0" cy="0"/>
          <a:chOff x="0" y="0"/>
          <a:chExt cx="0" cy="0"/>
        </a:xfrm>
      </p:grpSpPr>
      <p:sp>
        <p:nvSpPr>
          <p:cNvPr id="169" name="Google Shape;169;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Resources We Leveraged</a:t>
            </a:r>
            <a:endParaRPr sz="2800">
              <a:solidFill>
                <a:srgbClr val="002D45"/>
              </a:solidFill>
              <a:latin typeface="Montserrat"/>
              <a:ea typeface="Montserrat"/>
              <a:cs typeface="Montserrat"/>
              <a:sym typeface="Montserrat"/>
            </a:endParaRPr>
          </a:p>
        </p:txBody>
      </p:sp>
      <p:sp>
        <p:nvSpPr>
          <p:cNvPr id="170" name="Google Shape;170;p23"/>
          <p:cNvSpPr txBox="1"/>
          <p:nvPr/>
        </p:nvSpPr>
        <p:spPr>
          <a:xfrm>
            <a:off x="311700" y="957750"/>
            <a:ext cx="8520600" cy="3618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Workspace</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Google Colab</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Data source</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Kaggle</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Python Libraries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Pandas, NumPy, </a:t>
            </a:r>
            <a:r>
              <a:rPr lang="en">
                <a:solidFill>
                  <a:schemeClr val="dk2"/>
                </a:solidFill>
                <a:latin typeface="Open Sans Light"/>
                <a:ea typeface="Open Sans Light"/>
                <a:cs typeface="Open Sans Light"/>
                <a:sym typeface="Open Sans Light"/>
              </a:rPr>
              <a:t>Scikit-l</a:t>
            </a:r>
            <a:r>
              <a:rPr lang="en">
                <a:solidFill>
                  <a:schemeClr val="dk2"/>
                </a:solidFill>
                <a:latin typeface="Open Sans Light"/>
                <a:ea typeface="Open Sans Light"/>
                <a:cs typeface="Open Sans Light"/>
                <a:sym typeface="Open Sans Light"/>
              </a:rPr>
              <a:t>earn, Transformers, and Matplotlib</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Models: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BERT, LaMa, GPT</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File Storing</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Google Drive</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Version Control:</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Github</a:t>
            </a:r>
            <a:endParaRPr>
              <a:solidFill>
                <a:schemeClr val="dk2"/>
              </a:solidFill>
              <a:latin typeface="Open Sans Light"/>
              <a:ea typeface="Open Sans Light"/>
              <a:cs typeface="Open Sans Light"/>
              <a:sym typeface="Open Sans Light"/>
            </a:endParaRPr>
          </a:p>
        </p:txBody>
      </p:sp>
      <p:pic>
        <p:nvPicPr>
          <p:cNvPr id="171" name="Google Shape;171;p23"/>
          <p:cNvPicPr preferRelativeResize="0"/>
          <p:nvPr/>
        </p:nvPicPr>
        <p:blipFill>
          <a:blip r:embed="rId5">
            <a:alphaModFix/>
          </a:blip>
          <a:stretch>
            <a:fillRect/>
          </a:stretch>
        </p:blipFill>
        <p:spPr>
          <a:xfrm>
            <a:off x="2639575" y="3929650"/>
            <a:ext cx="2084832" cy="1122348"/>
          </a:xfrm>
          <a:prstGeom prst="rect">
            <a:avLst/>
          </a:prstGeom>
          <a:noFill/>
          <a:ln>
            <a:noFill/>
          </a:ln>
        </p:spPr>
      </p:pic>
      <p:sp>
        <p:nvSpPr>
          <p:cNvPr id="172" name="Google Shape;172;p23"/>
          <p:cNvSpPr txBox="1"/>
          <p:nvPr/>
        </p:nvSpPr>
        <p:spPr>
          <a:xfrm>
            <a:off x="2627524" y="3993784"/>
            <a:ext cx="1262700" cy="126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pic>
        <p:nvPicPr>
          <p:cNvPr id="173" name="Google Shape;173;p23"/>
          <p:cNvPicPr preferRelativeResize="0"/>
          <p:nvPr/>
        </p:nvPicPr>
        <p:blipFill>
          <a:blip r:embed="rId6">
            <a:alphaModFix/>
          </a:blip>
          <a:stretch>
            <a:fillRect/>
          </a:stretch>
        </p:blipFill>
        <p:spPr>
          <a:xfrm>
            <a:off x="1308525" y="3993775"/>
            <a:ext cx="1122350" cy="1058225"/>
          </a:xfrm>
          <a:prstGeom prst="rect">
            <a:avLst/>
          </a:prstGeom>
          <a:noFill/>
          <a:ln>
            <a:noFill/>
          </a:ln>
        </p:spPr>
      </p:pic>
      <p:pic>
        <p:nvPicPr>
          <p:cNvPr descr="File:GPT-4.png - Wikimedia Commons" id="174" name="Google Shape;174;p23"/>
          <p:cNvPicPr preferRelativeResize="0"/>
          <p:nvPr/>
        </p:nvPicPr>
        <p:blipFill>
          <a:blip r:embed="rId7">
            <a:alphaModFix/>
          </a:blip>
          <a:stretch>
            <a:fillRect/>
          </a:stretch>
        </p:blipFill>
        <p:spPr>
          <a:xfrm>
            <a:off x="4811175" y="3960125"/>
            <a:ext cx="1122300" cy="1122300"/>
          </a:xfrm>
          <a:prstGeom prst="ellipse">
            <a:avLst/>
          </a:prstGeom>
          <a:noFill/>
          <a:ln>
            <a:noFill/>
          </a:ln>
        </p:spPr>
      </p:pic>
      <p:pic>
        <p:nvPicPr>
          <p:cNvPr id="175" name="Google Shape;175;p23"/>
          <p:cNvPicPr preferRelativeResize="0"/>
          <p:nvPr/>
        </p:nvPicPr>
        <p:blipFill>
          <a:blip r:embed="rId8">
            <a:alphaModFix/>
          </a:blip>
          <a:stretch>
            <a:fillRect/>
          </a:stretch>
        </p:blipFill>
        <p:spPr>
          <a:xfrm>
            <a:off x="7621450" y="3675725"/>
            <a:ext cx="1554925" cy="1554925"/>
          </a:xfrm>
          <a:prstGeom prst="rect">
            <a:avLst/>
          </a:prstGeom>
          <a:noFill/>
          <a:ln>
            <a:noFill/>
          </a:ln>
        </p:spPr>
      </p:pic>
      <p:pic>
        <p:nvPicPr>
          <p:cNvPr id="176" name="Google Shape;176;p23"/>
          <p:cNvPicPr preferRelativeResize="0"/>
          <p:nvPr/>
        </p:nvPicPr>
        <p:blipFill>
          <a:blip r:embed="rId9">
            <a:alphaModFix/>
          </a:blip>
          <a:stretch>
            <a:fillRect/>
          </a:stretch>
        </p:blipFill>
        <p:spPr>
          <a:xfrm>
            <a:off x="6148418" y="3929650"/>
            <a:ext cx="1995279" cy="1122350"/>
          </a:xfrm>
          <a:prstGeom prst="rect">
            <a:avLst/>
          </a:prstGeom>
          <a:noFill/>
          <a:ln>
            <a:noFill/>
          </a:ln>
        </p:spPr>
      </p:pic>
      <p:pic>
        <p:nvPicPr>
          <p:cNvPr id="177" name="Google Shape;177;p23"/>
          <p:cNvPicPr preferRelativeResize="0"/>
          <p:nvPr/>
        </p:nvPicPr>
        <p:blipFill>
          <a:blip r:embed="rId10">
            <a:alphaModFix/>
          </a:blip>
          <a:stretch>
            <a:fillRect/>
          </a:stretch>
        </p:blipFill>
        <p:spPr>
          <a:xfrm>
            <a:off x="-221700" y="3955500"/>
            <a:ext cx="2086612" cy="12751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81" name="Shape 181"/>
        <p:cNvGrpSpPr/>
        <p:nvPr/>
      </p:nvGrpSpPr>
      <p:grpSpPr>
        <a:xfrm>
          <a:off x="0" y="0"/>
          <a:ext cx="0" cy="0"/>
          <a:chOff x="0" y="0"/>
          <a:chExt cx="0" cy="0"/>
        </a:xfrm>
      </p:grpSpPr>
      <p:sp>
        <p:nvSpPr>
          <p:cNvPr id="182" name="Google Shape;182;p24"/>
          <p:cNvSpPr txBox="1"/>
          <p:nvPr/>
        </p:nvSpPr>
        <p:spPr>
          <a:xfrm>
            <a:off x="311700" y="902225"/>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Data Understanding &amp; Data Preparation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86" name="Shape 186"/>
        <p:cNvGrpSpPr/>
        <p:nvPr/>
      </p:nvGrpSpPr>
      <p:grpSpPr>
        <a:xfrm>
          <a:off x="0" y="0"/>
          <a:ext cx="0" cy="0"/>
          <a:chOff x="0" y="0"/>
          <a:chExt cx="0" cy="0"/>
        </a:xfrm>
      </p:grpSpPr>
      <p:sp>
        <p:nvSpPr>
          <p:cNvPr id="187" name="Google Shape;187;p2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a:t>
            </a:r>
            <a:r>
              <a:rPr lang="en" sz="2800">
                <a:solidFill>
                  <a:srgbClr val="002D45"/>
                </a:solidFill>
                <a:latin typeface="Montserrat"/>
                <a:ea typeface="Montserrat"/>
                <a:cs typeface="Montserrat"/>
                <a:sym typeface="Montserrat"/>
              </a:rPr>
              <a:t>Insert title</a:t>
            </a:r>
            <a:r>
              <a:rPr lang="en" sz="2800">
                <a:solidFill>
                  <a:srgbClr val="002D45"/>
                </a:solidFill>
                <a:latin typeface="Montserrat"/>
                <a:ea typeface="Montserrat"/>
                <a:cs typeface="Montserrat"/>
                <a:sym typeface="Montserrat"/>
              </a:rPr>
              <a:t>]</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88" name="Google Shape;188;p2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[Insert your text/visuals]</a:t>
            </a:r>
            <a:endParaRPr>
              <a:solidFill>
                <a:schemeClr val="dk2"/>
              </a:solidFill>
              <a:latin typeface="Open Sans Light"/>
              <a:ea typeface="Open Sans Light"/>
              <a:cs typeface="Open Sans Light"/>
              <a:sym typeface="Open Sans Light"/>
            </a:endParaRPr>
          </a:p>
        </p:txBody>
      </p:sp>
      <p:pic>
        <p:nvPicPr>
          <p:cNvPr id="189" name="Google Shape;189;p25"/>
          <p:cNvPicPr preferRelativeResize="0"/>
          <p:nvPr/>
        </p:nvPicPr>
        <p:blipFill>
          <a:blip r:embed="rId5">
            <a:alphaModFix/>
          </a:blip>
          <a:stretch>
            <a:fillRect/>
          </a:stretch>
        </p:blipFill>
        <p:spPr>
          <a:xfrm>
            <a:off x="311700" y="340875"/>
            <a:ext cx="3801100" cy="4470275"/>
          </a:xfrm>
          <a:prstGeom prst="rect">
            <a:avLst/>
          </a:prstGeom>
          <a:noFill/>
          <a:ln>
            <a:noFill/>
          </a:ln>
        </p:spPr>
      </p:pic>
      <p:pic>
        <p:nvPicPr>
          <p:cNvPr id="190" name="Google Shape;190;p25"/>
          <p:cNvPicPr preferRelativeResize="0"/>
          <p:nvPr/>
        </p:nvPicPr>
        <p:blipFill>
          <a:blip r:embed="rId6">
            <a:alphaModFix/>
          </a:blip>
          <a:stretch>
            <a:fillRect/>
          </a:stretch>
        </p:blipFill>
        <p:spPr>
          <a:xfrm>
            <a:off x="4569999" y="798075"/>
            <a:ext cx="3866601" cy="3921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94" name="Shape 194"/>
        <p:cNvGrpSpPr/>
        <p:nvPr/>
      </p:nvGrpSpPr>
      <p:grpSpPr>
        <a:xfrm>
          <a:off x="0" y="0"/>
          <a:ext cx="0" cy="0"/>
          <a:chOff x="0" y="0"/>
          <a:chExt cx="0" cy="0"/>
        </a:xfrm>
      </p:grpSpPr>
      <p:sp>
        <p:nvSpPr>
          <p:cNvPr id="195" name="Google Shape;195;p26"/>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[Insert image and/or code snippet]</a:t>
            </a:r>
            <a:endParaRPr b="0" i="0" sz="1400" u="none" cap="none" strike="noStrike">
              <a:solidFill>
                <a:srgbClr val="595959"/>
              </a:solidFill>
              <a:latin typeface="Open Sans Light"/>
              <a:ea typeface="Open Sans Light"/>
              <a:cs typeface="Open Sans Light"/>
              <a:sym typeface="Open Sans Light"/>
            </a:endParaRPr>
          </a:p>
        </p:txBody>
      </p:sp>
      <p:grpSp>
        <p:nvGrpSpPr>
          <p:cNvPr id="196" name="Google Shape;196;p26"/>
          <p:cNvGrpSpPr/>
          <p:nvPr/>
        </p:nvGrpSpPr>
        <p:grpSpPr>
          <a:xfrm>
            <a:off x="8049325" y="164100"/>
            <a:ext cx="548700" cy="548700"/>
            <a:chOff x="8049325" y="164100"/>
            <a:chExt cx="548700" cy="548700"/>
          </a:xfrm>
        </p:grpSpPr>
        <p:sp>
          <p:nvSpPr>
            <p:cNvPr id="197" name="Google Shape;197;p26"/>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8" name="Google Shape;198;p26"/>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sp>
        <p:nvSpPr>
          <p:cNvPr id="199" name="Google Shape;199;p26"/>
          <p:cNvSpPr txBox="1"/>
          <p:nvPr/>
        </p:nvSpPr>
        <p:spPr>
          <a:xfrm>
            <a:off x="1427025" y="26698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[Insert title]</a:t>
            </a:r>
            <a:endParaRPr sz="2800">
              <a:solidFill>
                <a:srgbClr val="002D45"/>
              </a:solidFill>
              <a:latin typeface="Montserrat"/>
              <a:ea typeface="Montserrat"/>
              <a:cs typeface="Montserrat"/>
              <a:sym typeface="Montserrat"/>
            </a:endParaRPr>
          </a:p>
        </p:txBody>
      </p:sp>
      <p:pic>
        <p:nvPicPr>
          <p:cNvPr id="200" name="Google Shape;200;p26"/>
          <p:cNvPicPr preferRelativeResize="0"/>
          <p:nvPr/>
        </p:nvPicPr>
        <p:blipFill>
          <a:blip r:embed="rId6">
            <a:alphaModFix/>
          </a:blip>
          <a:stretch>
            <a:fillRect/>
          </a:stretch>
        </p:blipFill>
        <p:spPr>
          <a:xfrm>
            <a:off x="381000" y="687425"/>
            <a:ext cx="4092629" cy="3976950"/>
          </a:xfrm>
          <a:prstGeom prst="rect">
            <a:avLst/>
          </a:prstGeom>
          <a:noFill/>
          <a:ln>
            <a:noFill/>
          </a:ln>
        </p:spPr>
      </p:pic>
      <p:pic>
        <p:nvPicPr>
          <p:cNvPr id="201" name="Google Shape;201;p26"/>
          <p:cNvPicPr preferRelativeResize="0"/>
          <p:nvPr/>
        </p:nvPicPr>
        <p:blipFill>
          <a:blip r:embed="rId7">
            <a:alphaModFix/>
          </a:blip>
          <a:stretch>
            <a:fillRect/>
          </a:stretch>
        </p:blipFill>
        <p:spPr>
          <a:xfrm>
            <a:off x="4735875" y="763625"/>
            <a:ext cx="4048824" cy="3824551"/>
          </a:xfrm>
          <a:prstGeom prst="rect">
            <a:avLst/>
          </a:prstGeom>
          <a:noFill/>
          <a:ln>
            <a:noFill/>
          </a:ln>
        </p:spPr>
      </p:pic>
      <p:pic>
        <p:nvPicPr>
          <p:cNvPr id="202" name="Google Shape;202;p26"/>
          <p:cNvPicPr preferRelativeResize="0"/>
          <p:nvPr/>
        </p:nvPicPr>
        <p:blipFill>
          <a:blip r:embed="rId8">
            <a:alphaModFix/>
          </a:blip>
          <a:stretch>
            <a:fillRect/>
          </a:stretch>
        </p:blipFill>
        <p:spPr>
          <a:xfrm>
            <a:off x="4429625" y="2271025"/>
            <a:ext cx="306250" cy="971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06" name="Shape 206"/>
        <p:cNvGrpSpPr/>
        <p:nvPr/>
      </p:nvGrpSpPr>
      <p:grpSpPr>
        <a:xfrm>
          <a:off x="0" y="0"/>
          <a:ext cx="0" cy="0"/>
          <a:chOff x="0" y="0"/>
          <a:chExt cx="0" cy="0"/>
        </a:xfrm>
      </p:grpSpPr>
      <p:sp>
        <p:nvSpPr>
          <p:cNvPr id="207" name="Google Shape;207;p27"/>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[Insert image and/or code snippet]</a:t>
            </a:r>
            <a:endParaRPr b="0" i="0" sz="1400" u="none" cap="none" strike="noStrike">
              <a:solidFill>
                <a:srgbClr val="595959"/>
              </a:solidFill>
              <a:latin typeface="Open Sans Light"/>
              <a:ea typeface="Open Sans Light"/>
              <a:cs typeface="Open Sans Light"/>
              <a:sym typeface="Open Sans Light"/>
            </a:endParaRPr>
          </a:p>
        </p:txBody>
      </p:sp>
      <p:grpSp>
        <p:nvGrpSpPr>
          <p:cNvPr id="208" name="Google Shape;208;p27"/>
          <p:cNvGrpSpPr/>
          <p:nvPr/>
        </p:nvGrpSpPr>
        <p:grpSpPr>
          <a:xfrm>
            <a:off x="8049325" y="164100"/>
            <a:ext cx="548700" cy="548700"/>
            <a:chOff x="8049325" y="164100"/>
            <a:chExt cx="548700" cy="548700"/>
          </a:xfrm>
        </p:grpSpPr>
        <p:sp>
          <p:nvSpPr>
            <p:cNvPr id="209" name="Google Shape;209;p27"/>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27"/>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sp>
        <p:nvSpPr>
          <p:cNvPr id="211" name="Google Shape;211;p27"/>
          <p:cNvSpPr txBox="1"/>
          <p:nvPr/>
        </p:nvSpPr>
        <p:spPr>
          <a:xfrm>
            <a:off x="1427025" y="26698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[Insert title]</a:t>
            </a:r>
            <a:endParaRPr sz="2800">
              <a:solidFill>
                <a:srgbClr val="002D45"/>
              </a:solidFill>
              <a:latin typeface="Montserrat"/>
              <a:ea typeface="Montserrat"/>
              <a:cs typeface="Montserrat"/>
              <a:sym typeface="Montserrat"/>
            </a:endParaRPr>
          </a:p>
        </p:txBody>
      </p:sp>
      <p:pic>
        <p:nvPicPr>
          <p:cNvPr id="212" name="Google Shape;212;p27"/>
          <p:cNvPicPr preferRelativeResize="0"/>
          <p:nvPr/>
        </p:nvPicPr>
        <p:blipFill>
          <a:blip r:embed="rId6">
            <a:alphaModFix/>
          </a:blip>
          <a:stretch>
            <a:fillRect/>
          </a:stretch>
        </p:blipFill>
        <p:spPr>
          <a:xfrm>
            <a:off x="294450" y="750050"/>
            <a:ext cx="4318550" cy="4073526"/>
          </a:xfrm>
          <a:prstGeom prst="rect">
            <a:avLst/>
          </a:prstGeom>
          <a:noFill/>
          <a:ln>
            <a:noFill/>
          </a:ln>
        </p:spPr>
      </p:pic>
      <p:pic>
        <p:nvPicPr>
          <p:cNvPr id="213" name="Google Shape;213;p27"/>
          <p:cNvPicPr preferRelativeResize="0"/>
          <p:nvPr/>
        </p:nvPicPr>
        <p:blipFill>
          <a:blip r:embed="rId7">
            <a:alphaModFix/>
          </a:blip>
          <a:stretch>
            <a:fillRect/>
          </a:stretch>
        </p:blipFill>
        <p:spPr>
          <a:xfrm>
            <a:off x="4569400" y="750050"/>
            <a:ext cx="4264599" cy="40735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8"/>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19" name="Google Shape;219;p28"/>
          <p:cNvGrpSpPr/>
          <p:nvPr/>
        </p:nvGrpSpPr>
        <p:grpSpPr>
          <a:xfrm>
            <a:off x="8049325" y="164100"/>
            <a:ext cx="548700" cy="548700"/>
            <a:chOff x="8049325" y="164100"/>
            <a:chExt cx="548700" cy="548700"/>
          </a:xfrm>
        </p:grpSpPr>
        <p:sp>
          <p:nvSpPr>
            <p:cNvPr id="220" name="Google Shape;220;p28"/>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28"/>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22" name="Google Shape;222;p28"/>
          <p:cNvSpPr txBox="1"/>
          <p:nvPr/>
        </p:nvSpPr>
        <p:spPr>
          <a:xfrm>
            <a:off x="1427025" y="27460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[Insert title]</a:t>
            </a:r>
            <a:endParaRPr sz="2800">
              <a:solidFill>
                <a:srgbClr val="002D45"/>
              </a:solidFill>
              <a:latin typeface="Montserrat"/>
              <a:ea typeface="Montserrat"/>
              <a:cs typeface="Montserrat"/>
              <a:sym typeface="Montserrat"/>
            </a:endParaRPr>
          </a:p>
        </p:txBody>
      </p:sp>
      <p:pic>
        <p:nvPicPr>
          <p:cNvPr id="223" name="Google Shape;223;p28"/>
          <p:cNvPicPr preferRelativeResize="0"/>
          <p:nvPr/>
        </p:nvPicPr>
        <p:blipFill>
          <a:blip r:embed="rId5">
            <a:alphaModFix/>
          </a:blip>
          <a:stretch>
            <a:fillRect/>
          </a:stretch>
        </p:blipFill>
        <p:spPr>
          <a:xfrm>
            <a:off x="222425" y="2865100"/>
            <a:ext cx="4370200" cy="1871375"/>
          </a:xfrm>
          <a:prstGeom prst="rect">
            <a:avLst/>
          </a:prstGeom>
          <a:noFill/>
          <a:ln>
            <a:noFill/>
          </a:ln>
        </p:spPr>
      </p:pic>
      <p:pic>
        <p:nvPicPr>
          <p:cNvPr id="224" name="Google Shape;224;p28"/>
          <p:cNvPicPr preferRelativeResize="0"/>
          <p:nvPr/>
        </p:nvPicPr>
        <p:blipFill>
          <a:blip r:embed="rId6">
            <a:alphaModFix/>
          </a:blip>
          <a:stretch>
            <a:fillRect/>
          </a:stretch>
        </p:blipFill>
        <p:spPr>
          <a:xfrm>
            <a:off x="4768875" y="718753"/>
            <a:ext cx="4318774" cy="3408125"/>
          </a:xfrm>
          <a:prstGeom prst="rect">
            <a:avLst/>
          </a:prstGeom>
          <a:noFill/>
          <a:ln>
            <a:noFill/>
          </a:ln>
        </p:spPr>
      </p:pic>
      <p:pic>
        <p:nvPicPr>
          <p:cNvPr id="225" name="Google Shape;225;p28"/>
          <p:cNvPicPr preferRelativeResize="0"/>
          <p:nvPr/>
        </p:nvPicPr>
        <p:blipFill rotWithShape="1">
          <a:blip r:embed="rId7">
            <a:alphaModFix/>
          </a:blip>
          <a:srcRect b="0" l="0" r="7587" t="0"/>
          <a:stretch/>
        </p:blipFill>
        <p:spPr>
          <a:xfrm>
            <a:off x="222425" y="697250"/>
            <a:ext cx="4370199" cy="201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29"/>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Modeling &amp; Evaluation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pic>
        <p:nvPicPr>
          <p:cNvPr id="235" name="Google Shape;235;p30"/>
          <p:cNvPicPr preferRelativeResize="0"/>
          <p:nvPr/>
        </p:nvPicPr>
        <p:blipFill>
          <a:blip r:embed="rId4">
            <a:alphaModFix/>
          </a:blip>
          <a:stretch>
            <a:fillRect/>
          </a:stretch>
        </p:blipFill>
        <p:spPr>
          <a:xfrm>
            <a:off x="426950" y="159125"/>
            <a:ext cx="6591935" cy="4838700"/>
          </a:xfrm>
          <a:prstGeom prst="rect">
            <a:avLst/>
          </a:prstGeom>
          <a:noFill/>
          <a:ln>
            <a:noFill/>
          </a:ln>
        </p:spPr>
      </p:pic>
      <p:pic>
        <p:nvPicPr>
          <p:cNvPr id="236" name="Google Shape;236;p30"/>
          <p:cNvPicPr preferRelativeResize="0"/>
          <p:nvPr/>
        </p:nvPicPr>
        <p:blipFill rotWithShape="1">
          <a:blip r:embed="rId5">
            <a:alphaModFix/>
          </a:blip>
          <a:srcRect b="0" l="0" r="26911" t="0"/>
          <a:stretch/>
        </p:blipFill>
        <p:spPr>
          <a:xfrm>
            <a:off x="4863775" y="-34325"/>
            <a:ext cx="3128475" cy="706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grpSp>
        <p:nvGrpSpPr>
          <p:cNvPr id="241" name="Google Shape;241;p31"/>
          <p:cNvGrpSpPr/>
          <p:nvPr/>
        </p:nvGrpSpPr>
        <p:grpSpPr>
          <a:xfrm>
            <a:off x="8049325" y="164100"/>
            <a:ext cx="548700" cy="548700"/>
            <a:chOff x="8049325" y="164100"/>
            <a:chExt cx="548700" cy="548700"/>
          </a:xfrm>
        </p:grpSpPr>
        <p:sp>
          <p:nvSpPr>
            <p:cNvPr id="242" name="Google Shape;242;p31"/>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3" name="Google Shape;243;p31"/>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44" name="Google Shape;244;p3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BERT</a:t>
            </a:r>
            <a:endParaRPr sz="2800">
              <a:solidFill>
                <a:srgbClr val="002D45"/>
              </a:solidFill>
              <a:latin typeface="Montserrat"/>
              <a:ea typeface="Montserrat"/>
              <a:cs typeface="Montserrat"/>
              <a:sym typeface="Montserrat"/>
            </a:endParaRPr>
          </a:p>
        </p:txBody>
      </p:sp>
      <p:pic>
        <p:nvPicPr>
          <p:cNvPr id="245" name="Google Shape;245;p31"/>
          <p:cNvPicPr preferRelativeResize="0"/>
          <p:nvPr/>
        </p:nvPicPr>
        <p:blipFill>
          <a:blip r:embed="rId5">
            <a:alphaModFix/>
          </a:blip>
          <a:stretch>
            <a:fillRect/>
          </a:stretch>
        </p:blipFill>
        <p:spPr>
          <a:xfrm>
            <a:off x="228597" y="1132500"/>
            <a:ext cx="4591725" cy="3758625"/>
          </a:xfrm>
          <a:prstGeom prst="rect">
            <a:avLst/>
          </a:prstGeom>
          <a:noFill/>
          <a:ln>
            <a:noFill/>
          </a:ln>
        </p:spPr>
      </p:pic>
      <p:pic>
        <p:nvPicPr>
          <p:cNvPr id="246" name="Google Shape;246;p31"/>
          <p:cNvPicPr preferRelativeResize="0"/>
          <p:nvPr/>
        </p:nvPicPr>
        <p:blipFill>
          <a:blip r:embed="rId6">
            <a:alphaModFix/>
          </a:blip>
          <a:stretch>
            <a:fillRect/>
          </a:stretch>
        </p:blipFill>
        <p:spPr>
          <a:xfrm>
            <a:off x="5033775" y="1157500"/>
            <a:ext cx="3011379" cy="370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Introductions</a:t>
            </a:r>
            <a:endParaRPr sz="2800">
              <a:solidFill>
                <a:srgbClr val="002D45"/>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grpSp>
        <p:nvGrpSpPr>
          <p:cNvPr id="251" name="Google Shape;251;p32"/>
          <p:cNvGrpSpPr/>
          <p:nvPr/>
        </p:nvGrpSpPr>
        <p:grpSpPr>
          <a:xfrm>
            <a:off x="8049325" y="164100"/>
            <a:ext cx="548700" cy="548700"/>
            <a:chOff x="8049325" y="164100"/>
            <a:chExt cx="548700" cy="548700"/>
          </a:xfrm>
        </p:grpSpPr>
        <p:sp>
          <p:nvSpPr>
            <p:cNvPr id="252" name="Google Shape;252;p32"/>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32"/>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54" name="Google Shape;254;p3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LAMA</a:t>
            </a:r>
            <a:endParaRPr sz="2800">
              <a:solidFill>
                <a:srgbClr val="002D45"/>
              </a:solidFill>
              <a:latin typeface="Montserrat"/>
              <a:ea typeface="Montserrat"/>
              <a:cs typeface="Montserrat"/>
              <a:sym typeface="Montserrat"/>
            </a:endParaRPr>
          </a:p>
        </p:txBody>
      </p:sp>
      <p:pic>
        <p:nvPicPr>
          <p:cNvPr id="255" name="Google Shape;255;p32"/>
          <p:cNvPicPr preferRelativeResize="0"/>
          <p:nvPr/>
        </p:nvPicPr>
        <p:blipFill>
          <a:blip r:embed="rId5">
            <a:alphaModFix/>
          </a:blip>
          <a:stretch>
            <a:fillRect/>
          </a:stretch>
        </p:blipFill>
        <p:spPr>
          <a:xfrm>
            <a:off x="152400" y="1170125"/>
            <a:ext cx="5289533" cy="3820973"/>
          </a:xfrm>
          <a:prstGeom prst="rect">
            <a:avLst/>
          </a:prstGeom>
          <a:noFill/>
          <a:ln>
            <a:noFill/>
          </a:ln>
        </p:spPr>
      </p:pic>
      <p:pic>
        <p:nvPicPr>
          <p:cNvPr id="256" name="Google Shape;256;p32"/>
          <p:cNvPicPr preferRelativeResize="0"/>
          <p:nvPr/>
        </p:nvPicPr>
        <p:blipFill>
          <a:blip r:embed="rId6">
            <a:alphaModFix/>
          </a:blip>
          <a:stretch>
            <a:fillRect/>
          </a:stretch>
        </p:blipFill>
        <p:spPr>
          <a:xfrm>
            <a:off x="5594333" y="1170125"/>
            <a:ext cx="2932286" cy="38209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grpSp>
        <p:nvGrpSpPr>
          <p:cNvPr id="261" name="Google Shape;261;p33"/>
          <p:cNvGrpSpPr/>
          <p:nvPr/>
        </p:nvGrpSpPr>
        <p:grpSpPr>
          <a:xfrm>
            <a:off x="8049325" y="164100"/>
            <a:ext cx="548700" cy="548700"/>
            <a:chOff x="8049325" y="164100"/>
            <a:chExt cx="548700" cy="548700"/>
          </a:xfrm>
        </p:grpSpPr>
        <p:sp>
          <p:nvSpPr>
            <p:cNvPr id="262" name="Google Shape;262;p33"/>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33"/>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64" name="Google Shape;264;p3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GPT</a:t>
            </a:r>
            <a:endParaRPr sz="2800">
              <a:solidFill>
                <a:srgbClr val="002D45"/>
              </a:solidFill>
              <a:latin typeface="Montserrat"/>
              <a:ea typeface="Montserrat"/>
              <a:cs typeface="Montserrat"/>
              <a:sym typeface="Montserrat"/>
            </a:endParaRPr>
          </a:p>
        </p:txBody>
      </p:sp>
      <p:pic>
        <p:nvPicPr>
          <p:cNvPr id="265" name="Google Shape;265;p33"/>
          <p:cNvPicPr preferRelativeResize="0"/>
          <p:nvPr/>
        </p:nvPicPr>
        <p:blipFill>
          <a:blip r:embed="rId5">
            <a:alphaModFix/>
          </a:blip>
          <a:stretch>
            <a:fillRect/>
          </a:stretch>
        </p:blipFill>
        <p:spPr>
          <a:xfrm>
            <a:off x="152400" y="1170125"/>
            <a:ext cx="5067227" cy="3820975"/>
          </a:xfrm>
          <a:prstGeom prst="rect">
            <a:avLst/>
          </a:prstGeom>
          <a:noFill/>
          <a:ln>
            <a:noFill/>
          </a:ln>
        </p:spPr>
      </p:pic>
      <p:pic>
        <p:nvPicPr>
          <p:cNvPr id="266" name="Google Shape;266;p33"/>
          <p:cNvPicPr preferRelativeResize="0"/>
          <p:nvPr/>
        </p:nvPicPr>
        <p:blipFill>
          <a:blip r:embed="rId6">
            <a:alphaModFix/>
          </a:blip>
          <a:stretch>
            <a:fillRect/>
          </a:stretch>
        </p:blipFill>
        <p:spPr>
          <a:xfrm>
            <a:off x="5372027" y="1170125"/>
            <a:ext cx="3166386" cy="3820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70" name="Shape 270"/>
        <p:cNvGrpSpPr/>
        <p:nvPr/>
      </p:nvGrpSpPr>
      <p:grpSpPr>
        <a:xfrm>
          <a:off x="0" y="0"/>
          <a:ext cx="0" cy="0"/>
          <a:chOff x="0" y="0"/>
          <a:chExt cx="0" cy="0"/>
        </a:xfrm>
      </p:grpSpPr>
      <p:sp>
        <p:nvSpPr>
          <p:cNvPr id="271" name="Google Shape;271;p3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 Comparison</a:t>
            </a:r>
            <a:endParaRPr sz="2800">
              <a:solidFill>
                <a:srgbClr val="002D45"/>
              </a:solidFill>
              <a:latin typeface="Montserrat"/>
              <a:ea typeface="Montserrat"/>
              <a:cs typeface="Montserrat"/>
              <a:sym typeface="Montserrat"/>
            </a:endParaRPr>
          </a:p>
        </p:txBody>
      </p:sp>
      <p:graphicFrame>
        <p:nvGraphicFramePr>
          <p:cNvPr id="272" name="Google Shape;272;p34"/>
          <p:cNvGraphicFramePr/>
          <p:nvPr/>
        </p:nvGraphicFramePr>
        <p:xfrm>
          <a:off x="421300" y="1085125"/>
          <a:ext cx="3000000" cy="3000000"/>
        </p:xfrm>
        <a:graphic>
          <a:graphicData uri="http://schemas.openxmlformats.org/drawingml/2006/table">
            <a:tbl>
              <a:tblPr>
                <a:noFill/>
                <a:tableStyleId>{E8F44AFA-0415-4C9F-B9A9-4F4B3606682F}</a:tableStyleId>
              </a:tblPr>
              <a:tblGrid>
                <a:gridCol w="1629800"/>
                <a:gridCol w="1629800"/>
                <a:gridCol w="1629800"/>
                <a:gridCol w="1629800"/>
                <a:gridCol w="1629800"/>
              </a:tblGrid>
              <a:tr h="468350">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Description</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Results</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Pros</a:t>
                      </a:r>
                      <a:endParaRPr b="1">
                        <a:solidFill>
                          <a:schemeClr val="lt1"/>
                        </a:solidFill>
                        <a:latin typeface="Open Sans"/>
                        <a:ea typeface="Open Sans"/>
                        <a:cs typeface="Open Sans"/>
                        <a:sym typeface="Open Sans"/>
                      </a:endParaRPr>
                    </a:p>
                  </a:txBody>
                  <a:tcPr marT="91425" marB="91425" marR="91425" marL="91425">
                    <a:solidFill>
                      <a:schemeClr val="accent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Cons</a:t>
                      </a:r>
                      <a:endParaRPr b="1">
                        <a:solidFill>
                          <a:schemeClr val="lt1"/>
                        </a:solidFill>
                        <a:latin typeface="Open Sans"/>
                        <a:ea typeface="Open Sans"/>
                        <a:cs typeface="Open Sans"/>
                        <a:sym typeface="Open Sans"/>
                      </a:endParaRPr>
                    </a:p>
                  </a:txBody>
                  <a:tcPr marT="91425" marB="91425" marR="91425" marL="91425">
                    <a:solidFill>
                      <a:schemeClr val="accent3"/>
                    </a:solidFill>
                  </a:tcPr>
                </a:tc>
              </a:tr>
              <a:tr h="97275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BERT</a:t>
                      </a:r>
                      <a:br>
                        <a:rPr lang="en">
                          <a:latin typeface="Open Sans Light"/>
                          <a:ea typeface="Open Sans Light"/>
                          <a:cs typeface="Open Sans Light"/>
                          <a:sym typeface="Open Sans Light"/>
                        </a:rPr>
                      </a:b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Accuracy Score:</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a:solidFill>
                            <a:schemeClr val="dk2"/>
                          </a:solidFill>
                          <a:latin typeface="Open Sans Light"/>
                          <a:ea typeface="Open Sans Light"/>
                          <a:cs typeface="Open Sans Light"/>
                          <a:sym typeface="Open Sans Light"/>
                        </a:rPr>
                        <a:t>Log Loss:</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Eval Loss:</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latin typeface="Open Sans Light"/>
                          <a:ea typeface="Open Sans Light"/>
                          <a:cs typeface="Open Sans Light"/>
                          <a:sym typeface="Open Sans Light"/>
                        </a:rPr>
                        <a:t>.</a:t>
                      </a:r>
                      <a:r>
                        <a:rPr lang="en" sz="1050">
                          <a:solidFill>
                            <a:srgbClr val="1F1F1F"/>
                          </a:solidFill>
                          <a:highlight>
                            <a:srgbClr val="FFFFFF"/>
                          </a:highlight>
                          <a:latin typeface="Open Sans"/>
                          <a:ea typeface="Open Sans"/>
                          <a:cs typeface="Open Sans"/>
                          <a:sym typeface="Open Sans"/>
                        </a:rPr>
                        <a:t>7225</a:t>
                      </a:r>
                      <a:endParaRPr sz="1050">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1050">
                          <a:solidFill>
                            <a:srgbClr val="1F1F1F"/>
                          </a:solidFill>
                          <a:highlight>
                            <a:srgbClr val="FFFFFF"/>
                          </a:highlight>
                          <a:latin typeface="Open Sans"/>
                          <a:ea typeface="Open Sans"/>
                          <a:cs typeface="Open Sans"/>
                          <a:sym typeface="Open Sans"/>
                        </a:rPr>
                        <a:t>5.3666583784698005</a:t>
                      </a:r>
                      <a:endParaRPr sz="1050">
                        <a:solidFill>
                          <a:srgbClr val="1F1F1F"/>
                        </a:solidFill>
                        <a:highlight>
                          <a:srgbClr val="FFFFFF"/>
                        </a:highlight>
                        <a:latin typeface="Open Sans"/>
                        <a:ea typeface="Open Sans"/>
                        <a:cs typeface="Open Sans"/>
                        <a:sym typeface="Open Sans"/>
                      </a:endParaRPr>
                    </a:p>
                    <a:p>
                      <a:pPr indent="0" lvl="0" marL="0" rtl="0" algn="l">
                        <a:lnSpc>
                          <a:spcPct val="115000"/>
                        </a:lnSpc>
                        <a:spcBef>
                          <a:spcPts val="600"/>
                        </a:spcBef>
                        <a:spcAft>
                          <a:spcPts val="600"/>
                        </a:spcAft>
                        <a:buNone/>
                      </a:pPr>
                      <a:r>
                        <a:rPr lang="en" sz="1050">
                          <a:solidFill>
                            <a:srgbClr val="1F1F1F"/>
                          </a:solidFill>
                          <a:highlight>
                            <a:srgbClr val="FFFFFF"/>
                          </a:highlight>
                          <a:latin typeface="Open Sans"/>
                          <a:ea typeface="Open Sans"/>
                          <a:cs typeface="Open Sans"/>
                          <a:sym typeface="Open Sans"/>
                        </a:rPr>
                        <a:t>0.5504934191703796</a:t>
                      </a:r>
                      <a:endParaRPr sz="1050">
                        <a:solidFill>
                          <a:srgbClr val="1F1F1F"/>
                        </a:solidFill>
                        <a:highlight>
                          <a:srgbClr val="FFFFFF"/>
                        </a:highlight>
                        <a:latin typeface="Open Sans"/>
                        <a:ea typeface="Open Sans"/>
                        <a:cs typeface="Open Sans"/>
                        <a:sym typeface="Open Sans"/>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High speed, good </a:t>
                      </a:r>
                      <a:r>
                        <a:rPr lang="en">
                          <a:solidFill>
                            <a:schemeClr val="dk2"/>
                          </a:solidFill>
                          <a:latin typeface="Open Sans Light"/>
                          <a:ea typeface="Open Sans Light"/>
                          <a:cs typeface="Open Sans Light"/>
                          <a:sym typeface="Open Sans Light"/>
                        </a:rPr>
                        <a:t>context</a:t>
                      </a:r>
                      <a:r>
                        <a:rPr lang="en">
                          <a:solidFill>
                            <a:schemeClr val="dk2"/>
                          </a:solidFill>
                          <a:latin typeface="Open Sans Light"/>
                          <a:ea typeface="Open Sans Light"/>
                          <a:cs typeface="Open Sans Light"/>
                          <a:sym typeface="Open Sans Light"/>
                        </a:rPr>
                        <a:t> understanding</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Lowest accuracy, highest loss overall</a:t>
                      </a:r>
                      <a:endParaRPr>
                        <a:latin typeface="Open Sans Light"/>
                        <a:ea typeface="Open Sans Light"/>
                        <a:cs typeface="Open Sans Light"/>
                        <a:sym typeface="Open Sans Light"/>
                      </a:endParaRPr>
                    </a:p>
                  </a:txBody>
                  <a:tcPr marT="91425" marB="91425" marR="91425" marL="91425" anchor="ctr"/>
                </a:tc>
              </a:tr>
              <a:tr h="97275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LAMA</a:t>
                      </a:r>
                      <a:endParaRPr>
                        <a:solidFill>
                          <a:schemeClr val="dk1"/>
                        </a:solidFill>
                        <a:latin typeface="Open Sans Light"/>
                        <a:ea typeface="Open Sans Light"/>
                        <a:cs typeface="Open Sans Light"/>
                        <a:sym typeface="Open Sans Light"/>
                      </a:endParaRPr>
                    </a:p>
                    <a:p>
                      <a:pPr indent="0" lvl="0" marL="0" rtl="0" algn="l">
                        <a:spcBef>
                          <a:spcPts val="600"/>
                        </a:spcBef>
                        <a:spcAft>
                          <a:spcPts val="0"/>
                        </a:spcAft>
                        <a:buNone/>
                      </a:pPr>
                      <a:r>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Accuracy Score:</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a:solidFill>
                            <a:schemeClr val="dk2"/>
                          </a:solidFill>
                          <a:latin typeface="Open Sans Light"/>
                          <a:ea typeface="Open Sans Light"/>
                          <a:cs typeface="Open Sans Light"/>
                          <a:sym typeface="Open Sans Light"/>
                        </a:rPr>
                        <a:t>Log Loss:</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Eval Loss:</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rgbClr val="1F1F1F"/>
                          </a:solidFill>
                          <a:highlight>
                            <a:srgbClr val="FFFFFF"/>
                          </a:highlight>
                          <a:latin typeface="Open Sans"/>
                          <a:ea typeface="Open Sans"/>
                          <a:cs typeface="Open Sans"/>
                          <a:sym typeface="Open Sans"/>
                        </a:rPr>
                        <a:t>0.892</a:t>
                      </a:r>
                      <a:endParaRPr sz="105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rPr lang="en" sz="1050">
                          <a:solidFill>
                            <a:srgbClr val="1F1F1F"/>
                          </a:solidFill>
                          <a:highlight>
                            <a:srgbClr val="FFFFFF"/>
                          </a:highlight>
                          <a:latin typeface="Open Sans"/>
                          <a:ea typeface="Open Sans"/>
                          <a:cs typeface="Open Sans"/>
                          <a:sym typeface="Open Sans"/>
                        </a:rPr>
                        <a:t>0.7670366625664069</a:t>
                      </a:r>
                      <a:endParaRPr sz="1050">
                        <a:solidFill>
                          <a:srgbClr val="1F1F1F"/>
                        </a:solidFill>
                        <a:highlight>
                          <a:srgbClr val="FFFFFF"/>
                        </a:highlight>
                        <a:latin typeface="Open Sans"/>
                        <a:ea typeface="Open Sans"/>
                        <a:cs typeface="Open Sans"/>
                        <a:sym typeface="Open Sans"/>
                      </a:endParaRPr>
                    </a:p>
                    <a:p>
                      <a:pPr indent="0" lvl="0" marL="0" rtl="0" algn="l">
                        <a:lnSpc>
                          <a:spcPct val="115000"/>
                        </a:lnSpc>
                        <a:spcBef>
                          <a:spcPts val="600"/>
                        </a:spcBef>
                        <a:spcAft>
                          <a:spcPts val="600"/>
                        </a:spcAft>
                        <a:buClr>
                          <a:schemeClr val="dk1"/>
                        </a:buClr>
                        <a:buSzPts val="1100"/>
                        <a:buFont typeface="Arial"/>
                        <a:buNone/>
                      </a:pPr>
                      <a:r>
                        <a:rPr lang="en" sz="1050">
                          <a:solidFill>
                            <a:srgbClr val="1F1F1F"/>
                          </a:solidFill>
                          <a:highlight>
                            <a:srgbClr val="FFFFFF"/>
                          </a:highlight>
                          <a:latin typeface="Open Sans"/>
                          <a:ea typeface="Open Sans"/>
                          <a:cs typeface="Open Sans"/>
                          <a:sym typeface="Open Sans"/>
                        </a:rPr>
                        <a:t>0.2851766347885132</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High accuracy, low log loss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Slower evaluation than BERT, higher eval loss than GPT</a:t>
                      </a:r>
                      <a:endParaRPr>
                        <a:latin typeface="Open Sans Light"/>
                        <a:ea typeface="Open Sans Light"/>
                        <a:cs typeface="Open Sans Light"/>
                        <a:sym typeface="Open Sans Light"/>
                      </a:endParaRPr>
                    </a:p>
                  </a:txBody>
                  <a:tcPr marT="91425" marB="91425" marR="91425" marL="91425" anchor="ctr"/>
                </a:tc>
              </a:tr>
              <a:tr h="97275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GPT</a:t>
                      </a:r>
                      <a:endParaRPr>
                        <a:latin typeface="Open Sans Light"/>
                        <a:ea typeface="Open Sans Light"/>
                        <a:cs typeface="Open Sans Light"/>
                        <a:sym typeface="Open Sans Light"/>
                      </a:endParaRPr>
                    </a:p>
                    <a:p>
                      <a:pPr indent="0" lvl="0" marL="0" rtl="0" algn="l">
                        <a:spcBef>
                          <a:spcPts val="600"/>
                        </a:spcBef>
                        <a:spcAft>
                          <a:spcPts val="0"/>
                        </a:spcAft>
                        <a:buNone/>
                      </a:pPr>
                      <a:r>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Accuracy Score:</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a:solidFill>
                            <a:schemeClr val="dk2"/>
                          </a:solidFill>
                          <a:latin typeface="Open Sans Light"/>
                          <a:ea typeface="Open Sans Light"/>
                          <a:cs typeface="Open Sans Light"/>
                          <a:sym typeface="Open Sans Light"/>
                        </a:rPr>
                        <a:t>Log Loss:</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a:solidFill>
                            <a:schemeClr val="dk2"/>
                          </a:solidFill>
                          <a:latin typeface="Open Sans Light"/>
                          <a:ea typeface="Open Sans Light"/>
                          <a:cs typeface="Open Sans Light"/>
                          <a:sym typeface="Open Sans Light"/>
                        </a:rPr>
                        <a:t>Eval Loss:</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rgbClr val="1F1F1F"/>
                          </a:solidFill>
                          <a:highlight>
                            <a:srgbClr val="FFFFFF"/>
                          </a:highlight>
                          <a:latin typeface="Open Sans"/>
                          <a:ea typeface="Open Sans"/>
                          <a:cs typeface="Open Sans"/>
                          <a:sym typeface="Open Sans"/>
                        </a:rPr>
                        <a:t>0.892</a:t>
                      </a:r>
                      <a:endParaRPr sz="1050">
                        <a:solidFill>
                          <a:schemeClr val="dk1"/>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rPr lang="en" sz="1050">
                          <a:solidFill>
                            <a:srgbClr val="1F1F1F"/>
                          </a:solidFill>
                          <a:highlight>
                            <a:srgbClr val="FFFFFF"/>
                          </a:highlight>
                          <a:latin typeface="Open Sans"/>
                          <a:ea typeface="Open Sans"/>
                          <a:cs typeface="Open Sans"/>
                          <a:sym typeface="Open Sans"/>
                        </a:rPr>
                        <a:t>1.543650751449529</a:t>
                      </a:r>
                      <a:endParaRPr sz="1050">
                        <a:solidFill>
                          <a:srgbClr val="1F1F1F"/>
                        </a:solidFill>
                        <a:highlight>
                          <a:srgbClr val="FFFFFF"/>
                        </a:highlight>
                        <a:latin typeface="Open Sans"/>
                        <a:ea typeface="Open Sans"/>
                        <a:cs typeface="Open Sans"/>
                        <a:sym typeface="Open Sans"/>
                      </a:endParaRPr>
                    </a:p>
                    <a:p>
                      <a:pPr indent="0" lvl="0" marL="0" rtl="0" algn="l">
                        <a:lnSpc>
                          <a:spcPct val="115000"/>
                        </a:lnSpc>
                        <a:spcBef>
                          <a:spcPts val="600"/>
                        </a:spcBef>
                        <a:spcAft>
                          <a:spcPts val="600"/>
                        </a:spcAft>
                        <a:buClr>
                          <a:schemeClr val="dk1"/>
                        </a:buClr>
                        <a:buSzPts val="1100"/>
                        <a:buFont typeface="Arial"/>
                        <a:buNone/>
                      </a:pPr>
                      <a:r>
                        <a:rPr lang="en" sz="1050">
                          <a:solidFill>
                            <a:srgbClr val="1F1F1F"/>
                          </a:solidFill>
                          <a:highlight>
                            <a:srgbClr val="FFFFFF"/>
                          </a:highlight>
                          <a:latin typeface="Open Sans"/>
                          <a:ea typeface="Open Sans"/>
                          <a:cs typeface="Open Sans"/>
                          <a:sym typeface="Open Sans"/>
                        </a:rPr>
                        <a:t>0.2575629949569702</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High accuracy, low evaluation loss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Slower evaluation than BERT, higher log loss than LAMA</a:t>
                      </a:r>
                      <a:endParaRPr>
                        <a:latin typeface="Open Sans Light"/>
                        <a:ea typeface="Open Sans Light"/>
                        <a:cs typeface="Open Sans Light"/>
                        <a:sym typeface="Open Sans Light"/>
                      </a:endParaRPr>
                    </a:p>
                  </a:txBody>
                  <a:tcPr marT="91425" marB="91425" marR="91425" marL="91425"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76" name="Shape 276"/>
        <p:cNvGrpSpPr/>
        <p:nvPr/>
      </p:nvGrpSpPr>
      <p:grpSpPr>
        <a:xfrm>
          <a:off x="0" y="0"/>
          <a:ext cx="0" cy="0"/>
          <a:chOff x="0" y="0"/>
          <a:chExt cx="0" cy="0"/>
        </a:xfrm>
      </p:grpSpPr>
      <p:sp>
        <p:nvSpPr>
          <p:cNvPr id="277" name="Google Shape;277;p35"/>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[Insert image and/or code snippet]</a:t>
            </a:r>
            <a:endParaRPr b="0" i="0" sz="1400" u="none" cap="none" strike="noStrike">
              <a:solidFill>
                <a:srgbClr val="595959"/>
              </a:solidFill>
              <a:latin typeface="Open Sans Light"/>
              <a:ea typeface="Open Sans Light"/>
              <a:cs typeface="Open Sans Light"/>
              <a:sym typeface="Open Sans Light"/>
            </a:endParaRPr>
          </a:p>
        </p:txBody>
      </p:sp>
      <p:grpSp>
        <p:nvGrpSpPr>
          <p:cNvPr id="278" name="Google Shape;278;p35"/>
          <p:cNvGrpSpPr/>
          <p:nvPr/>
        </p:nvGrpSpPr>
        <p:grpSpPr>
          <a:xfrm>
            <a:off x="8049325" y="164100"/>
            <a:ext cx="548700" cy="548700"/>
            <a:chOff x="8049325" y="164100"/>
            <a:chExt cx="548700" cy="548700"/>
          </a:xfrm>
        </p:grpSpPr>
        <p:sp>
          <p:nvSpPr>
            <p:cNvPr id="279" name="Google Shape;279;p35"/>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0" name="Google Shape;280;p35"/>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pic>
        <p:nvPicPr>
          <p:cNvPr id="281" name="Google Shape;281;p35"/>
          <p:cNvPicPr preferRelativeResize="0"/>
          <p:nvPr/>
        </p:nvPicPr>
        <p:blipFill>
          <a:blip r:embed="rId6">
            <a:alphaModFix/>
          </a:blip>
          <a:stretch>
            <a:fillRect/>
          </a:stretch>
        </p:blipFill>
        <p:spPr>
          <a:xfrm>
            <a:off x="1137500" y="786247"/>
            <a:ext cx="6006075" cy="3570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85" name="Shape 285"/>
        <p:cNvGrpSpPr/>
        <p:nvPr/>
      </p:nvGrpSpPr>
      <p:grpSpPr>
        <a:xfrm>
          <a:off x="0" y="0"/>
          <a:ext cx="0" cy="0"/>
          <a:chOff x="0" y="0"/>
          <a:chExt cx="0" cy="0"/>
        </a:xfrm>
      </p:grpSpPr>
      <p:sp>
        <p:nvSpPr>
          <p:cNvPr id="286" name="Google Shape;286;p36"/>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[Insert image and/or code snippet]</a:t>
            </a:r>
            <a:endParaRPr b="0" i="0" sz="1400" u="none" cap="none" strike="noStrike">
              <a:solidFill>
                <a:srgbClr val="595959"/>
              </a:solidFill>
              <a:latin typeface="Open Sans Light"/>
              <a:ea typeface="Open Sans Light"/>
              <a:cs typeface="Open Sans Light"/>
              <a:sym typeface="Open Sans Light"/>
            </a:endParaRPr>
          </a:p>
        </p:txBody>
      </p:sp>
      <p:grpSp>
        <p:nvGrpSpPr>
          <p:cNvPr id="287" name="Google Shape;287;p36"/>
          <p:cNvGrpSpPr/>
          <p:nvPr/>
        </p:nvGrpSpPr>
        <p:grpSpPr>
          <a:xfrm>
            <a:off x="8049325" y="164100"/>
            <a:ext cx="548700" cy="548700"/>
            <a:chOff x="8049325" y="164100"/>
            <a:chExt cx="548700" cy="548700"/>
          </a:xfrm>
        </p:grpSpPr>
        <p:sp>
          <p:nvSpPr>
            <p:cNvPr id="288" name="Google Shape;288;p36"/>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36"/>
            <p:cNvPicPr preferRelativeResize="0"/>
            <p:nvPr/>
          </p:nvPicPr>
          <p:blipFill rotWithShape="1">
            <a:blip r:embed="rId5">
              <a:alphaModFix/>
            </a:blip>
            <a:srcRect b="0" l="0" r="0" t="0"/>
            <a:stretch/>
          </p:blipFill>
          <p:spPr>
            <a:xfrm>
              <a:off x="8120825" y="320040"/>
              <a:ext cx="405700" cy="259650"/>
            </a:xfrm>
            <a:prstGeom prst="rect">
              <a:avLst/>
            </a:prstGeom>
            <a:noFill/>
            <a:ln>
              <a:noFill/>
            </a:ln>
          </p:spPr>
        </p:pic>
      </p:grpSp>
      <p:pic>
        <p:nvPicPr>
          <p:cNvPr id="290" name="Google Shape;290;p36"/>
          <p:cNvPicPr preferRelativeResize="0"/>
          <p:nvPr/>
        </p:nvPicPr>
        <p:blipFill>
          <a:blip r:embed="rId6">
            <a:alphaModFix/>
          </a:blip>
          <a:stretch>
            <a:fillRect/>
          </a:stretch>
        </p:blipFill>
        <p:spPr>
          <a:xfrm>
            <a:off x="0" y="1579000"/>
            <a:ext cx="3003600" cy="2164650"/>
          </a:xfrm>
          <a:prstGeom prst="rect">
            <a:avLst/>
          </a:prstGeom>
          <a:noFill/>
          <a:ln>
            <a:noFill/>
          </a:ln>
        </p:spPr>
      </p:pic>
      <p:pic>
        <p:nvPicPr>
          <p:cNvPr id="291" name="Google Shape;291;p36"/>
          <p:cNvPicPr preferRelativeResize="0"/>
          <p:nvPr/>
        </p:nvPicPr>
        <p:blipFill>
          <a:blip r:embed="rId7">
            <a:alphaModFix/>
          </a:blip>
          <a:stretch>
            <a:fillRect/>
          </a:stretch>
        </p:blipFill>
        <p:spPr>
          <a:xfrm>
            <a:off x="2985422" y="1579000"/>
            <a:ext cx="3173168" cy="2164650"/>
          </a:xfrm>
          <a:prstGeom prst="rect">
            <a:avLst/>
          </a:prstGeom>
          <a:noFill/>
          <a:ln>
            <a:noFill/>
          </a:ln>
        </p:spPr>
      </p:pic>
      <p:sp>
        <p:nvSpPr>
          <p:cNvPr id="292" name="Google Shape;292;p3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Confusion Matrix Comparisons</a:t>
            </a:r>
            <a:endParaRPr sz="2800">
              <a:solidFill>
                <a:srgbClr val="002D45"/>
              </a:solidFill>
              <a:latin typeface="Montserrat"/>
              <a:ea typeface="Montserrat"/>
              <a:cs typeface="Montserrat"/>
              <a:sym typeface="Montserrat"/>
            </a:endParaRPr>
          </a:p>
        </p:txBody>
      </p:sp>
      <p:pic>
        <p:nvPicPr>
          <p:cNvPr id="293" name="Google Shape;293;p36"/>
          <p:cNvPicPr preferRelativeResize="0"/>
          <p:nvPr/>
        </p:nvPicPr>
        <p:blipFill>
          <a:blip r:embed="rId8">
            <a:alphaModFix/>
          </a:blip>
          <a:stretch>
            <a:fillRect/>
          </a:stretch>
        </p:blipFill>
        <p:spPr>
          <a:xfrm>
            <a:off x="6158601" y="1579001"/>
            <a:ext cx="2937444" cy="21646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97" name="Shape 297"/>
        <p:cNvGrpSpPr/>
        <p:nvPr/>
      </p:nvGrpSpPr>
      <p:grpSpPr>
        <a:xfrm>
          <a:off x="0" y="0"/>
          <a:ext cx="0" cy="0"/>
          <a:chOff x="0" y="0"/>
          <a:chExt cx="0" cy="0"/>
        </a:xfrm>
      </p:grpSpPr>
      <p:sp>
        <p:nvSpPr>
          <p:cNvPr id="298" name="Google Shape;298;p3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endParaRPr sz="2800">
              <a:solidFill>
                <a:srgbClr val="002D45"/>
              </a:solidFill>
              <a:latin typeface="Montserrat"/>
              <a:ea typeface="Montserrat"/>
              <a:cs typeface="Montserrat"/>
              <a:sym typeface="Montserrat"/>
            </a:endParaRPr>
          </a:p>
        </p:txBody>
      </p:sp>
      <p:sp>
        <p:nvSpPr>
          <p:cNvPr id="299" name="Google Shape;299;p3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LaMa deemed the best performing model</a:t>
            </a:r>
            <a:endParaRPr>
              <a:solidFill>
                <a:schemeClr val="dk2"/>
              </a:solidFill>
              <a:latin typeface="Open Sans Light"/>
              <a:ea typeface="Open Sans Light"/>
              <a:cs typeface="Open Sans Light"/>
              <a:sym typeface="Open Sans Light"/>
            </a:endParaRPr>
          </a:p>
          <a:p>
            <a:pPr indent="-317500" lvl="1" marL="914400" rtl="0" algn="l">
              <a:lnSpc>
                <a:spcPct val="15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It has the best balance of high accuracy and low log loss</a:t>
            </a:r>
            <a:endParaRPr>
              <a:solidFill>
                <a:schemeClr val="dk2"/>
              </a:solidFill>
              <a:latin typeface="Open Sans Light"/>
              <a:ea typeface="Open Sans Light"/>
              <a:cs typeface="Open Sans Light"/>
              <a:sym typeface="Open Sans Light"/>
            </a:endParaRPr>
          </a:p>
          <a:p>
            <a:pPr indent="-317500" lvl="0" marL="457200" rtl="0" algn="l">
              <a:lnSpc>
                <a:spcPct val="15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While not the fastest, LaMa still has a reasonable runtime</a:t>
            </a:r>
            <a:endParaRPr>
              <a:solidFill>
                <a:schemeClr val="dk2"/>
              </a:solidFill>
              <a:latin typeface="Open Sans Light"/>
              <a:ea typeface="Open Sans Light"/>
              <a:cs typeface="Open Sans Light"/>
              <a:sym typeface="Open Sans Light"/>
            </a:endParaRPr>
          </a:p>
          <a:p>
            <a:pPr indent="0" lvl="0" marL="0" rtl="0" algn="l">
              <a:lnSpc>
                <a:spcPct val="150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8"/>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Final Thoughts</a:t>
            </a:r>
            <a:endParaRPr sz="2800">
              <a:solidFill>
                <a:srgbClr val="002D45"/>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08" name="Shape 308"/>
        <p:cNvGrpSpPr/>
        <p:nvPr/>
      </p:nvGrpSpPr>
      <p:grpSpPr>
        <a:xfrm>
          <a:off x="0" y="0"/>
          <a:ext cx="0" cy="0"/>
          <a:chOff x="0" y="0"/>
          <a:chExt cx="0" cy="0"/>
        </a:xfrm>
      </p:grpSpPr>
      <p:sp>
        <p:nvSpPr>
          <p:cNvPr id="309" name="Google Shape;309;p3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We Learned</a:t>
            </a:r>
            <a:endParaRPr sz="2800">
              <a:solidFill>
                <a:srgbClr val="002D45"/>
              </a:solidFill>
              <a:latin typeface="Montserrat"/>
              <a:ea typeface="Montserrat"/>
              <a:cs typeface="Montserrat"/>
              <a:sym typeface="Montserrat"/>
            </a:endParaRPr>
          </a:p>
        </p:txBody>
      </p:sp>
      <p:sp>
        <p:nvSpPr>
          <p:cNvPr id="310" name="Google Shape;310;p39"/>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Working with Large Language Models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Bert, LaMa, GPT</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New feature engineering methods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Tokenizing, data chunking, etc.</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New Libraries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Torch, BertForSequenceEvaluation, BertTokenizer, GPT2ForSequenceEvaluation, GPT2Tokenizer, Trainer, TrainingArguments, AutoTokenizer, AutoModelSequenceClassification, TextBlob, Counter</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New Installs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Transformers, Datasets, Accelerate, BitsAndBytes</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14" name="Shape 314"/>
        <p:cNvGrpSpPr/>
        <p:nvPr/>
      </p:nvGrpSpPr>
      <p:grpSpPr>
        <a:xfrm>
          <a:off x="0" y="0"/>
          <a:ext cx="0" cy="0"/>
          <a:chOff x="0" y="0"/>
          <a:chExt cx="0" cy="0"/>
        </a:xfrm>
      </p:grpSpPr>
      <p:sp>
        <p:nvSpPr>
          <p:cNvPr id="315" name="Google Shape;315;p4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Potential Next Steps</a:t>
            </a:r>
            <a:endParaRPr sz="2800">
              <a:solidFill>
                <a:srgbClr val="002D45"/>
              </a:solidFill>
              <a:latin typeface="Montserrat"/>
              <a:ea typeface="Montserrat"/>
              <a:cs typeface="Montserrat"/>
              <a:sym typeface="Montserrat"/>
            </a:endParaRPr>
          </a:p>
        </p:txBody>
      </p:sp>
      <p:sp>
        <p:nvSpPr>
          <p:cNvPr id="316" name="Google Shape;316;p40"/>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Continue model evaluation with further hyperparameter tuning</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Experiment</a:t>
            </a:r>
            <a:r>
              <a:rPr lang="en">
                <a:solidFill>
                  <a:schemeClr val="dk2"/>
                </a:solidFill>
                <a:latin typeface="Open Sans Light"/>
                <a:ea typeface="Open Sans Light"/>
                <a:cs typeface="Open Sans Light"/>
                <a:sym typeface="Open Sans Light"/>
              </a:rPr>
              <a:t> with new LLM models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Incorporate additional datasets for new training data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Combine model performances with ensemble methods</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41"/>
          <p:cNvSpPr txBox="1"/>
          <p:nvPr/>
        </p:nvSpPr>
        <p:spPr>
          <a:xfrm>
            <a:off x="301175" y="257882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Questions?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Meet </a:t>
            </a:r>
            <a:r>
              <a:rPr lang="en" sz="2800">
                <a:solidFill>
                  <a:srgbClr val="002D45"/>
                </a:solidFill>
                <a:latin typeface="Montserrat"/>
                <a:ea typeface="Montserrat"/>
                <a:cs typeface="Montserrat"/>
                <a:sym typeface="Montserrat"/>
              </a:rPr>
              <a:t>Our Team!</a:t>
            </a:r>
            <a:endParaRPr sz="2800">
              <a:solidFill>
                <a:srgbClr val="002D45"/>
              </a:solidFill>
              <a:latin typeface="Montserrat"/>
              <a:ea typeface="Montserrat"/>
              <a:cs typeface="Montserrat"/>
              <a:sym typeface="Montserrat"/>
            </a:endParaRPr>
          </a:p>
        </p:txBody>
      </p:sp>
      <p:sp>
        <p:nvSpPr>
          <p:cNvPr id="66" name="Google Shape;66;p15"/>
          <p:cNvSpPr txBox="1"/>
          <p:nvPr/>
        </p:nvSpPr>
        <p:spPr>
          <a:xfrm>
            <a:off x="729850" y="30961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Christiana Nardi</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Virginia Commonwealth University</a:t>
            </a:r>
            <a:endParaRPr>
              <a:solidFill>
                <a:srgbClr val="002A44"/>
              </a:solidFill>
              <a:latin typeface="Open Sans Light"/>
              <a:ea typeface="Open Sans Light"/>
              <a:cs typeface="Open Sans Light"/>
              <a:sym typeface="Open Sans Light"/>
            </a:endParaRPr>
          </a:p>
        </p:txBody>
      </p:sp>
      <p:sp>
        <p:nvSpPr>
          <p:cNvPr id="67" name="Google Shape;67;p15"/>
          <p:cNvSpPr/>
          <p:nvPr/>
        </p:nvSpPr>
        <p:spPr>
          <a:xfrm>
            <a:off x="1077250" y="17934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68" name="Google Shape;68;p15"/>
          <p:cNvSpPr txBox="1"/>
          <p:nvPr/>
        </p:nvSpPr>
        <p:spPr>
          <a:xfrm>
            <a:off x="3543300" y="30961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Eman Ahmed</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George Mason University</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69" name="Google Shape;69;p15"/>
          <p:cNvSpPr/>
          <p:nvPr/>
        </p:nvSpPr>
        <p:spPr>
          <a:xfrm>
            <a:off x="3890700" y="17934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70" name="Google Shape;70;p15"/>
          <p:cNvSpPr txBox="1"/>
          <p:nvPr/>
        </p:nvSpPr>
        <p:spPr>
          <a:xfrm>
            <a:off x="6356750" y="30961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Anne-Sophie</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Williams College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1" name="Google Shape;71;p15"/>
          <p:cNvSpPr/>
          <p:nvPr/>
        </p:nvSpPr>
        <p:spPr>
          <a:xfrm>
            <a:off x="6704150" y="17934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72" name="Google Shape;72;p15"/>
          <p:cNvPicPr preferRelativeResize="0"/>
          <p:nvPr/>
        </p:nvPicPr>
        <p:blipFill>
          <a:blip r:embed="rId5">
            <a:alphaModFix/>
          </a:blip>
          <a:stretch>
            <a:fillRect/>
          </a:stretch>
        </p:blipFill>
        <p:spPr>
          <a:xfrm>
            <a:off x="6807875" y="1906725"/>
            <a:ext cx="1136100" cy="1136100"/>
          </a:xfrm>
          <a:prstGeom prst="ellipse">
            <a:avLst/>
          </a:prstGeom>
          <a:noFill/>
          <a:ln>
            <a:noFill/>
          </a:ln>
        </p:spPr>
      </p:pic>
      <p:pic>
        <p:nvPicPr>
          <p:cNvPr id="73" name="Google Shape;73;p15"/>
          <p:cNvPicPr preferRelativeResize="0"/>
          <p:nvPr/>
        </p:nvPicPr>
        <p:blipFill>
          <a:blip r:embed="rId6">
            <a:alphaModFix/>
          </a:blip>
          <a:stretch>
            <a:fillRect/>
          </a:stretch>
        </p:blipFill>
        <p:spPr>
          <a:xfrm>
            <a:off x="3994350" y="1897125"/>
            <a:ext cx="1155300" cy="1155300"/>
          </a:xfrm>
          <a:prstGeom prst="ellipse">
            <a:avLst/>
          </a:prstGeom>
          <a:noFill/>
          <a:ln>
            <a:noFill/>
          </a:ln>
        </p:spPr>
      </p:pic>
      <p:pic>
        <p:nvPicPr>
          <p:cNvPr id="74" name="Google Shape;74;p15"/>
          <p:cNvPicPr preferRelativeResize="0"/>
          <p:nvPr/>
        </p:nvPicPr>
        <p:blipFill>
          <a:blip r:embed="rId7">
            <a:alphaModFix/>
          </a:blip>
          <a:stretch>
            <a:fillRect/>
          </a:stretch>
        </p:blipFill>
        <p:spPr>
          <a:xfrm>
            <a:off x="1180825" y="1897125"/>
            <a:ext cx="1155300" cy="11553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AI Studio TA and </a:t>
            </a:r>
            <a:r>
              <a:rPr lang="en" sz="2800">
                <a:solidFill>
                  <a:srgbClr val="002D45"/>
                </a:solidFill>
                <a:latin typeface="Montserrat"/>
                <a:ea typeface="Montserrat"/>
                <a:cs typeface="Montserrat"/>
                <a:sym typeface="Montserrat"/>
              </a:rPr>
              <a:t>Challenge </a:t>
            </a:r>
            <a:r>
              <a:rPr lang="en" sz="2800">
                <a:solidFill>
                  <a:srgbClr val="002D45"/>
                </a:solidFill>
                <a:latin typeface="Montserrat"/>
                <a:ea typeface="Montserrat"/>
                <a:cs typeface="Montserrat"/>
                <a:sym typeface="Montserrat"/>
              </a:rPr>
              <a:t>Advisor</a:t>
            </a:r>
            <a:r>
              <a:rPr lang="en" sz="2800">
                <a:solidFill>
                  <a:srgbClr val="002D45"/>
                </a:solidFill>
                <a:latin typeface="Montserrat"/>
                <a:ea typeface="Montserrat"/>
                <a:cs typeface="Montserrat"/>
                <a:sym typeface="Montserrat"/>
              </a:rPr>
              <a:t>s</a:t>
            </a:r>
            <a:endParaRPr sz="2800">
              <a:solidFill>
                <a:srgbClr val="002D45"/>
              </a:solidFill>
              <a:latin typeface="Montserrat"/>
              <a:ea typeface="Montserrat"/>
              <a:cs typeface="Montserrat"/>
              <a:sym typeface="Montserrat"/>
            </a:endParaRPr>
          </a:p>
        </p:txBody>
      </p:sp>
      <p:sp>
        <p:nvSpPr>
          <p:cNvPr id="80" name="Google Shape;80;p16"/>
          <p:cNvSpPr txBox="1"/>
          <p:nvPr/>
        </p:nvSpPr>
        <p:spPr>
          <a:xfrm>
            <a:off x="2025250" y="3248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Dev Ashar</a:t>
            </a:r>
            <a:br>
              <a:rPr b="1" lang="en">
                <a:solidFill>
                  <a:srgbClr val="002A44"/>
                </a:solidFill>
                <a:latin typeface="Open Sans"/>
                <a:ea typeface="Open Sans"/>
                <a:cs typeface="Open Sans"/>
                <a:sym typeface="Open Sans"/>
              </a:rPr>
            </a:br>
            <a:r>
              <a:rPr lang="en">
                <a:solidFill>
                  <a:srgbClr val="595959"/>
                </a:solidFill>
                <a:latin typeface="Open Sans Light"/>
                <a:ea typeface="Open Sans Light"/>
                <a:cs typeface="Open Sans Light"/>
                <a:sym typeface="Open Sans Light"/>
              </a:rPr>
              <a:t>AI Studio TA</a:t>
            </a:r>
            <a:endParaRPr>
              <a:solidFill>
                <a:srgbClr val="002A44"/>
              </a:solidFill>
              <a:latin typeface="Open Sans Light"/>
              <a:ea typeface="Open Sans Light"/>
              <a:cs typeface="Open Sans Light"/>
              <a:sym typeface="Open Sans Light"/>
            </a:endParaRPr>
          </a:p>
        </p:txBody>
      </p:sp>
      <p:sp>
        <p:nvSpPr>
          <p:cNvPr id="81" name="Google Shape;81;p16"/>
          <p:cNvSpPr/>
          <p:nvPr/>
        </p:nvSpPr>
        <p:spPr>
          <a:xfrm>
            <a:off x="2372650" y="1945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82" name="Google Shape;82;p16"/>
          <p:cNvSpPr txBox="1"/>
          <p:nvPr/>
        </p:nvSpPr>
        <p:spPr>
          <a:xfrm>
            <a:off x="4838700" y="3248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Labanya Banerjee</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595959"/>
              </a:solidFill>
              <a:latin typeface="Open Sans Light"/>
              <a:ea typeface="Open Sans Light"/>
              <a:cs typeface="Open Sans Light"/>
              <a:sym typeface="Open Sans Light"/>
            </a:endParaRPr>
          </a:p>
        </p:txBody>
      </p:sp>
      <p:sp>
        <p:nvSpPr>
          <p:cNvPr id="83" name="Google Shape;83;p16"/>
          <p:cNvSpPr/>
          <p:nvPr/>
        </p:nvSpPr>
        <p:spPr>
          <a:xfrm>
            <a:off x="5186100" y="1945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pic>
        <p:nvPicPr>
          <p:cNvPr id="84" name="Google Shape;84;p16"/>
          <p:cNvPicPr preferRelativeResize="0"/>
          <p:nvPr/>
        </p:nvPicPr>
        <p:blipFill>
          <a:blip r:embed="rId5">
            <a:alphaModFix/>
          </a:blip>
          <a:stretch>
            <a:fillRect/>
          </a:stretch>
        </p:blipFill>
        <p:spPr>
          <a:xfrm>
            <a:off x="2476450" y="2049525"/>
            <a:ext cx="1155000" cy="1155300"/>
          </a:xfrm>
          <a:prstGeom prst="ellipse">
            <a:avLst/>
          </a:prstGeom>
          <a:noFill/>
          <a:ln>
            <a:noFill/>
          </a:ln>
        </p:spPr>
      </p:pic>
      <p:pic>
        <p:nvPicPr>
          <p:cNvPr id="85" name="Google Shape;85;p16"/>
          <p:cNvPicPr preferRelativeResize="0"/>
          <p:nvPr/>
        </p:nvPicPr>
        <p:blipFill>
          <a:blip r:embed="rId6">
            <a:alphaModFix/>
          </a:blip>
          <a:stretch>
            <a:fillRect/>
          </a:stretch>
        </p:blipFill>
        <p:spPr>
          <a:xfrm>
            <a:off x="5289900" y="2049675"/>
            <a:ext cx="1155000" cy="11550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Presentation Agenda</a:t>
            </a:r>
            <a:endParaRPr sz="2800">
              <a:solidFill>
                <a:srgbClr val="002D45"/>
              </a:solidFill>
              <a:latin typeface="Montserrat"/>
              <a:ea typeface="Montserrat"/>
              <a:cs typeface="Montserrat"/>
              <a:sym typeface="Montserrat"/>
            </a:endParaRPr>
          </a:p>
        </p:txBody>
      </p:sp>
      <p:sp>
        <p:nvSpPr>
          <p:cNvPr id="91" name="Google Shape;91;p1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Project Overview</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Data Understanding and Data Preparation</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Modeling &amp; Evaluation</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Final Thoughts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Q&amp;A</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AI Studio Project Overview</a:t>
            </a:r>
            <a:endParaRPr sz="2800">
              <a:solidFill>
                <a:srgbClr val="002D45"/>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00" name="Shape 100"/>
        <p:cNvGrpSpPr/>
        <p:nvPr/>
      </p:nvGrpSpPr>
      <p:grpSpPr>
        <a:xfrm>
          <a:off x="0" y="0"/>
          <a:ext cx="0" cy="0"/>
          <a:chOff x="0" y="0"/>
          <a:chExt cx="0" cy="0"/>
        </a:xfrm>
      </p:grpSpPr>
      <p:sp>
        <p:nvSpPr>
          <p:cNvPr id="101" name="Google Shape;101;p19"/>
          <p:cNvSpPr txBox="1"/>
          <p:nvPr/>
        </p:nvSpPr>
        <p:spPr>
          <a:xfrm>
            <a:off x="3953250" y="304925"/>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02" name="Google Shape;102;p19"/>
          <p:cNvCxnSpPr/>
          <p:nvPr/>
        </p:nvCxnSpPr>
        <p:spPr>
          <a:xfrm>
            <a:off x="3789600" y="3830950"/>
            <a:ext cx="1564800" cy="0"/>
          </a:xfrm>
          <a:prstGeom prst="straightConnector1">
            <a:avLst/>
          </a:prstGeom>
          <a:noFill/>
          <a:ln cap="flat" cmpd="sng" w="38100">
            <a:solidFill>
              <a:srgbClr val="C1F400"/>
            </a:solidFill>
            <a:prstDash val="solid"/>
            <a:round/>
            <a:headEnd len="sm" w="sm" type="none"/>
            <a:tailEnd len="sm" w="sm" type="none"/>
          </a:ln>
        </p:spPr>
      </p:cxnSp>
      <p:sp>
        <p:nvSpPr>
          <p:cNvPr id="103" name="Google Shape;103;p19"/>
          <p:cNvSpPr txBox="1"/>
          <p:nvPr/>
        </p:nvSpPr>
        <p:spPr>
          <a:xfrm>
            <a:off x="2967150" y="4176000"/>
            <a:ext cx="3209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4" name="Google Shape;104;p19"/>
          <p:cNvSpPr txBox="1"/>
          <p:nvPr/>
        </p:nvSpPr>
        <p:spPr>
          <a:xfrm>
            <a:off x="740400" y="1757025"/>
            <a:ext cx="7663200" cy="16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222222"/>
                </a:solidFill>
                <a:latin typeface="Montserrat Light"/>
                <a:ea typeface="Montserrat Light"/>
                <a:cs typeface="Montserrat Light"/>
                <a:sym typeface="Montserrat Light"/>
              </a:rPr>
              <a:t>This project involved a supervised classification challenge, where we worked with labeled data in order to classify positive and negative review sentiments. </a:t>
            </a:r>
            <a:endParaRPr sz="1600">
              <a:solidFill>
                <a:srgbClr val="222222"/>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lang="en" sz="1600">
                <a:solidFill>
                  <a:srgbClr val="222222"/>
                </a:solidFill>
                <a:latin typeface="Montserrat Light"/>
                <a:ea typeface="Montserrat Light"/>
                <a:cs typeface="Montserrat Light"/>
                <a:sym typeface="Montserrat Light"/>
              </a:rPr>
              <a:t>The </a:t>
            </a:r>
            <a:r>
              <a:rPr lang="en" sz="1600">
                <a:solidFill>
                  <a:srgbClr val="222222"/>
                </a:solidFill>
                <a:latin typeface="Montserrat Light"/>
                <a:ea typeface="Montserrat Light"/>
                <a:cs typeface="Montserrat Light"/>
                <a:sym typeface="Montserrat Light"/>
              </a:rPr>
              <a:t>data</a:t>
            </a:r>
            <a:r>
              <a:rPr lang="en" sz="1600">
                <a:solidFill>
                  <a:srgbClr val="222222"/>
                </a:solidFill>
                <a:latin typeface="Montserrat Light"/>
                <a:ea typeface="Montserrat Light"/>
                <a:cs typeface="Montserrat Light"/>
                <a:sym typeface="Montserrat Light"/>
              </a:rPr>
              <a:t> we worked with was public domain data in csv format. Our team found it particularly interesting to analyze how different models performed on the data.</a:t>
            </a:r>
            <a:endParaRPr sz="1600">
              <a:solidFill>
                <a:srgbClr val="FFFFFF"/>
              </a:solidFill>
              <a:latin typeface="Montserrat Light"/>
              <a:ea typeface="Montserrat Light"/>
              <a:cs typeface="Montserrat Light"/>
              <a:sym typeface="Montserra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Goal</a:t>
            </a:r>
            <a:endParaRPr sz="2800">
              <a:solidFill>
                <a:srgbClr val="002D45"/>
              </a:solidFill>
              <a:latin typeface="Montserrat"/>
              <a:ea typeface="Montserrat"/>
              <a:cs typeface="Montserrat"/>
              <a:sym typeface="Montserrat"/>
            </a:endParaRPr>
          </a:p>
        </p:txBody>
      </p:sp>
      <p:sp>
        <p:nvSpPr>
          <p:cNvPr id="110" name="Google Shape;110;p20"/>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222222"/>
              </a:buClr>
              <a:buSzPts val="1600"/>
              <a:buFont typeface="Montserrat Light"/>
              <a:buChar char="●"/>
            </a:pPr>
            <a:r>
              <a:rPr lang="en" sz="1600">
                <a:solidFill>
                  <a:srgbClr val="222222"/>
                </a:solidFill>
                <a:latin typeface="Montserrat Light"/>
                <a:ea typeface="Montserrat Light"/>
                <a:cs typeface="Montserrat Light"/>
                <a:sym typeface="Montserrat Light"/>
              </a:rPr>
              <a:t>Our </a:t>
            </a:r>
            <a:r>
              <a:rPr lang="en" sz="1600">
                <a:solidFill>
                  <a:srgbClr val="222222"/>
                </a:solidFill>
                <a:latin typeface="Montserrat Light"/>
                <a:ea typeface="Montserrat Light"/>
                <a:cs typeface="Montserrat Light"/>
                <a:sym typeface="Montserrat Light"/>
              </a:rPr>
              <a:t>goal was to understand customer sentiment toward telecommunication brands in the US</a:t>
            </a:r>
            <a:endParaRPr sz="1600">
              <a:solidFill>
                <a:srgbClr val="222222"/>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222222"/>
              </a:buClr>
              <a:buSzPts val="1600"/>
              <a:buFont typeface="Montserrat Light"/>
              <a:buChar char="●"/>
            </a:pPr>
            <a:r>
              <a:rPr lang="en" sz="1600">
                <a:solidFill>
                  <a:srgbClr val="222222"/>
                </a:solidFill>
                <a:latin typeface="Montserrat Light"/>
                <a:ea typeface="Montserrat Light"/>
                <a:cs typeface="Montserrat Light"/>
                <a:sym typeface="Montserrat Light"/>
              </a:rPr>
              <a:t>We expected to visualize key insights into the factors that play into customer sentiments, and how to improve based on these insights</a:t>
            </a:r>
            <a:endParaRPr sz="1600">
              <a:solidFill>
                <a:srgbClr val="222222"/>
              </a:solidFill>
              <a:latin typeface="Montserrat Light"/>
              <a:ea typeface="Montserrat Light"/>
              <a:cs typeface="Montserrat Light"/>
              <a:sym typeface="Montserrat Light"/>
            </a:endParaRPr>
          </a:p>
          <a:p>
            <a:pPr indent="-330200" lvl="0" marL="457200" rtl="0" algn="l">
              <a:lnSpc>
                <a:spcPct val="115000"/>
              </a:lnSpc>
              <a:spcBef>
                <a:spcPts val="0"/>
              </a:spcBef>
              <a:spcAft>
                <a:spcPts val="0"/>
              </a:spcAft>
              <a:buClr>
                <a:srgbClr val="222222"/>
              </a:buClr>
              <a:buSzPts val="1600"/>
              <a:buFont typeface="Montserrat Light"/>
              <a:buChar char="●"/>
            </a:pPr>
            <a:r>
              <a:rPr lang="en" sz="1600">
                <a:solidFill>
                  <a:srgbClr val="222222"/>
                </a:solidFill>
                <a:latin typeface="Montserrat Light"/>
                <a:ea typeface="Montserrat Light"/>
                <a:cs typeface="Montserrat Light"/>
                <a:sym typeface="Montserrat Light"/>
              </a:rPr>
              <a:t>We worked using methods such as the DCC approach, data cleaning, and web scraping. We used tools such as pre-trained LLMs and several Python libraries for data visualization</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Improved Customer Experience</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Understanding specific areas of feedback can help address issues early and tailor services to prevent customer churning</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Predictive Insights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Identifying patterns of dissatisfaction can help predict potential churning, allowing for proactive measures to be taken</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Competitive Advantage</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Predicting negative feedback and repairing these areas can help strengthen customer relationships and maintain a positive brand image </a:t>
            </a:r>
            <a:endParaRPr>
              <a:solidFill>
                <a:schemeClr val="dk2"/>
              </a:solidFill>
              <a:latin typeface="Open Sans Light"/>
              <a:ea typeface="Open Sans Light"/>
              <a:cs typeface="Open Sans Light"/>
              <a:sym typeface="Open Sans Light"/>
            </a:endParaRPr>
          </a:p>
        </p:txBody>
      </p:sp>
      <p:sp>
        <p:nvSpPr>
          <p:cNvPr id="116" name="Google Shape;116;p2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Business Impact</a:t>
            </a:r>
            <a:endParaRPr sz="2800">
              <a:solidFill>
                <a:srgbClr val="002D45"/>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